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webextensions/webextension1.xml" ContentType="application/vnd.ms-office.webextension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webextensions/webextension2.xml" ContentType="application/vnd.ms-office.webextension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825" r:id="rId2"/>
  </p:sldMasterIdLst>
  <p:notesMasterIdLst>
    <p:notesMasterId r:id="rId24"/>
  </p:notesMasterIdLst>
  <p:sldIdLst>
    <p:sldId id="256" r:id="rId3"/>
    <p:sldId id="260" r:id="rId4"/>
    <p:sldId id="262" r:id="rId5"/>
    <p:sldId id="261" r:id="rId6"/>
    <p:sldId id="281" r:id="rId7"/>
    <p:sldId id="273" r:id="rId8"/>
    <p:sldId id="283" r:id="rId9"/>
    <p:sldId id="266" r:id="rId10"/>
    <p:sldId id="279" r:id="rId11"/>
    <p:sldId id="274" r:id="rId12"/>
    <p:sldId id="275" r:id="rId13"/>
    <p:sldId id="276" r:id="rId14"/>
    <p:sldId id="277" r:id="rId15"/>
    <p:sldId id="284" r:id="rId16"/>
    <p:sldId id="286" r:id="rId17"/>
    <p:sldId id="285" r:id="rId18"/>
    <p:sldId id="287" r:id="rId19"/>
    <p:sldId id="289" r:id="rId20"/>
    <p:sldId id="290" r:id="rId21"/>
    <p:sldId id="291" r:id="rId22"/>
    <p:sldId id="292" r:id="rId2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26"/>
    <p:restoredTop sz="84898"/>
  </p:normalViewPr>
  <p:slideViewPr>
    <p:cSldViewPr snapToGrid="0" snapToObjects="1">
      <p:cViewPr varScale="1">
        <p:scale>
          <a:sx n="138" d="100"/>
          <a:sy n="138" d="100"/>
        </p:scale>
        <p:origin x="1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D3C5B7-A062-48B5-81F0-AF52BF52D89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9ED822E-62D5-4D76-9DCB-01EED17A2799}">
      <dgm:prSet/>
      <dgm:spPr/>
      <dgm:t>
        <a:bodyPr/>
        <a:lstStyle/>
        <a:p>
          <a:r>
            <a:rPr lang="en-US" b="0" i="0"/>
            <a:t>Business Question</a:t>
          </a:r>
          <a:endParaRPr lang="en-US"/>
        </a:p>
      </dgm:t>
    </dgm:pt>
    <dgm:pt modelId="{0AA30E4A-3947-49AF-8A6E-7A09B27DF51C}" type="parTrans" cxnId="{F7A4B99F-1C61-4398-8083-419003B946CD}">
      <dgm:prSet/>
      <dgm:spPr/>
      <dgm:t>
        <a:bodyPr/>
        <a:lstStyle/>
        <a:p>
          <a:endParaRPr lang="en-US"/>
        </a:p>
      </dgm:t>
    </dgm:pt>
    <dgm:pt modelId="{A62938EC-DDC2-42A9-9C69-A77A1AEB16FC}" type="sibTrans" cxnId="{F7A4B99F-1C61-4398-8083-419003B946CD}">
      <dgm:prSet/>
      <dgm:spPr/>
      <dgm:t>
        <a:bodyPr/>
        <a:lstStyle/>
        <a:p>
          <a:endParaRPr lang="en-US"/>
        </a:p>
      </dgm:t>
    </dgm:pt>
    <dgm:pt modelId="{66192146-E90B-42F9-9DCD-67D34C4142FE}">
      <dgm:prSet/>
      <dgm:spPr/>
      <dgm:t>
        <a:bodyPr/>
        <a:lstStyle/>
        <a:p>
          <a:r>
            <a:rPr lang="en-US" b="0" i="0"/>
            <a:t>Project Pipeline</a:t>
          </a:r>
          <a:endParaRPr lang="en-US"/>
        </a:p>
      </dgm:t>
    </dgm:pt>
    <dgm:pt modelId="{9B05691C-4A2F-465E-91A2-D22D7DA1E43E}" type="parTrans" cxnId="{E9BDB53E-91B9-4629-AF73-F503C2E28D71}">
      <dgm:prSet/>
      <dgm:spPr/>
      <dgm:t>
        <a:bodyPr/>
        <a:lstStyle/>
        <a:p>
          <a:endParaRPr lang="en-US"/>
        </a:p>
      </dgm:t>
    </dgm:pt>
    <dgm:pt modelId="{C225AA02-3DF5-4672-9525-DA8E3E6574CF}" type="sibTrans" cxnId="{E9BDB53E-91B9-4629-AF73-F503C2E28D71}">
      <dgm:prSet/>
      <dgm:spPr/>
      <dgm:t>
        <a:bodyPr/>
        <a:lstStyle/>
        <a:p>
          <a:endParaRPr lang="en-US"/>
        </a:p>
      </dgm:t>
    </dgm:pt>
    <dgm:pt modelId="{0C10BDB7-B2CE-4256-A3A9-CD8B2723BAF8}">
      <dgm:prSet/>
      <dgm:spPr/>
      <dgm:t>
        <a:bodyPr/>
        <a:lstStyle/>
        <a:p>
          <a:r>
            <a:rPr lang="en-US" b="0" i="0"/>
            <a:t>Dataset</a:t>
          </a:r>
          <a:endParaRPr lang="en-US"/>
        </a:p>
      </dgm:t>
    </dgm:pt>
    <dgm:pt modelId="{C49FCE93-AA26-4EDE-B600-CDFC346F4E22}" type="parTrans" cxnId="{6F6A9D61-7A81-46D3-8199-314CEF1D27B4}">
      <dgm:prSet/>
      <dgm:spPr/>
      <dgm:t>
        <a:bodyPr/>
        <a:lstStyle/>
        <a:p>
          <a:endParaRPr lang="en-US"/>
        </a:p>
      </dgm:t>
    </dgm:pt>
    <dgm:pt modelId="{2E1BA849-A3CC-4343-A702-5FE895660541}" type="sibTrans" cxnId="{6F6A9D61-7A81-46D3-8199-314CEF1D27B4}">
      <dgm:prSet/>
      <dgm:spPr/>
      <dgm:t>
        <a:bodyPr/>
        <a:lstStyle/>
        <a:p>
          <a:endParaRPr lang="en-US"/>
        </a:p>
      </dgm:t>
    </dgm:pt>
    <dgm:pt modelId="{8D0B565A-4244-412A-9227-9C3D88C10A23}">
      <dgm:prSet/>
      <dgm:spPr/>
      <dgm:t>
        <a:bodyPr/>
        <a:lstStyle/>
        <a:p>
          <a:r>
            <a:rPr lang="en-US" b="0" i="0"/>
            <a:t>Modelling</a:t>
          </a:r>
          <a:endParaRPr lang="en-US"/>
        </a:p>
      </dgm:t>
    </dgm:pt>
    <dgm:pt modelId="{7B611299-1058-402A-B9DF-51EFD9B1B7B1}" type="parTrans" cxnId="{08B2C885-1F09-4941-8FF5-31EADED5E12B}">
      <dgm:prSet/>
      <dgm:spPr/>
      <dgm:t>
        <a:bodyPr/>
        <a:lstStyle/>
        <a:p>
          <a:endParaRPr lang="en-US"/>
        </a:p>
      </dgm:t>
    </dgm:pt>
    <dgm:pt modelId="{0DA52A46-02FD-486A-977A-73ADE285A5C8}" type="sibTrans" cxnId="{08B2C885-1F09-4941-8FF5-31EADED5E12B}">
      <dgm:prSet/>
      <dgm:spPr/>
      <dgm:t>
        <a:bodyPr/>
        <a:lstStyle/>
        <a:p>
          <a:endParaRPr lang="en-US"/>
        </a:p>
      </dgm:t>
    </dgm:pt>
    <dgm:pt modelId="{0FDCD544-6A6F-4A9C-AD4C-3CCC695FB601}">
      <dgm:prSet/>
      <dgm:spPr/>
      <dgm:t>
        <a:bodyPr/>
        <a:lstStyle/>
        <a:p>
          <a:r>
            <a:rPr lang="en-US" b="0" i="0" dirty="0"/>
            <a:t>Summary, Conclusions</a:t>
          </a:r>
          <a:endParaRPr lang="en-US" dirty="0"/>
        </a:p>
      </dgm:t>
    </dgm:pt>
    <dgm:pt modelId="{A5FFD20D-2590-439C-ABE6-57F167C8AC12}" type="parTrans" cxnId="{5EE88D0F-7483-4991-B195-BC73E4AA6964}">
      <dgm:prSet/>
      <dgm:spPr/>
      <dgm:t>
        <a:bodyPr/>
        <a:lstStyle/>
        <a:p>
          <a:endParaRPr lang="en-US"/>
        </a:p>
      </dgm:t>
    </dgm:pt>
    <dgm:pt modelId="{80BDB8B7-BB34-4F6A-8D62-D74A807DA834}" type="sibTrans" cxnId="{5EE88D0F-7483-4991-B195-BC73E4AA6964}">
      <dgm:prSet/>
      <dgm:spPr/>
      <dgm:t>
        <a:bodyPr/>
        <a:lstStyle/>
        <a:p>
          <a:endParaRPr lang="en-US"/>
        </a:p>
      </dgm:t>
    </dgm:pt>
    <dgm:pt modelId="{65F4DD15-7AC4-9F47-BDA2-B745126CCBAD}">
      <dgm:prSet/>
      <dgm:spPr/>
      <dgm:t>
        <a:bodyPr/>
        <a:lstStyle/>
        <a:p>
          <a:r>
            <a:rPr lang="en-GB"/>
            <a:t>Visualisation</a:t>
          </a:r>
        </a:p>
      </dgm:t>
    </dgm:pt>
    <dgm:pt modelId="{8908264C-9288-1343-9BB8-A17E743653AD}" type="parTrans" cxnId="{2D478550-B97C-DB47-9D18-26E3C8869B3A}">
      <dgm:prSet/>
      <dgm:spPr/>
      <dgm:t>
        <a:bodyPr/>
        <a:lstStyle/>
        <a:p>
          <a:endParaRPr lang="en-GB"/>
        </a:p>
      </dgm:t>
    </dgm:pt>
    <dgm:pt modelId="{9EBEC65E-6B1F-4E40-B412-A72383F34C0F}" type="sibTrans" cxnId="{2D478550-B97C-DB47-9D18-26E3C8869B3A}">
      <dgm:prSet/>
      <dgm:spPr/>
      <dgm:t>
        <a:bodyPr/>
        <a:lstStyle/>
        <a:p>
          <a:endParaRPr lang="en-GB"/>
        </a:p>
      </dgm:t>
    </dgm:pt>
    <dgm:pt modelId="{47265CDF-1263-5648-85B2-42C39193361C}" type="pres">
      <dgm:prSet presAssocID="{61D3C5B7-A062-48B5-81F0-AF52BF52D895}" presName="linear" presStyleCnt="0">
        <dgm:presLayoutVars>
          <dgm:animLvl val="lvl"/>
          <dgm:resizeHandles val="exact"/>
        </dgm:presLayoutVars>
      </dgm:prSet>
      <dgm:spPr/>
    </dgm:pt>
    <dgm:pt modelId="{70908F9F-3EDF-2C48-ADA9-72E59217763D}" type="pres">
      <dgm:prSet presAssocID="{49ED822E-62D5-4D76-9DCB-01EED17A2799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03820D91-9BA2-B340-BA7A-D1FE908CF677}" type="pres">
      <dgm:prSet presAssocID="{A62938EC-DDC2-42A9-9C69-A77A1AEB16FC}" presName="spacer" presStyleCnt="0"/>
      <dgm:spPr/>
    </dgm:pt>
    <dgm:pt modelId="{98E493CA-D782-4142-AEAC-60D5DD8EB953}" type="pres">
      <dgm:prSet presAssocID="{66192146-E90B-42F9-9DCD-67D34C4142FE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43F497AA-D7B9-4045-B7A6-AE3FB3197AA3}" type="pres">
      <dgm:prSet presAssocID="{C225AA02-3DF5-4672-9525-DA8E3E6574CF}" presName="spacer" presStyleCnt="0"/>
      <dgm:spPr/>
    </dgm:pt>
    <dgm:pt modelId="{F871174B-C909-7F40-BA23-C0F151FEB51E}" type="pres">
      <dgm:prSet presAssocID="{0C10BDB7-B2CE-4256-A3A9-CD8B2723BAF8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E3DBC254-1EEF-724B-AECA-2081BA59D0A5}" type="pres">
      <dgm:prSet presAssocID="{2E1BA849-A3CC-4343-A702-5FE895660541}" presName="spacer" presStyleCnt="0"/>
      <dgm:spPr/>
    </dgm:pt>
    <dgm:pt modelId="{60B88051-C505-0D43-9910-1BA11B995ADD}" type="pres">
      <dgm:prSet presAssocID="{65F4DD15-7AC4-9F47-BDA2-B745126CCBAD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2D1C7EAB-0EB8-8344-A124-EF04DE00F3F8}" type="pres">
      <dgm:prSet presAssocID="{9EBEC65E-6B1F-4E40-B412-A72383F34C0F}" presName="spacer" presStyleCnt="0"/>
      <dgm:spPr/>
    </dgm:pt>
    <dgm:pt modelId="{FF9DD11B-AE0E-9947-B08F-768584C8B007}" type="pres">
      <dgm:prSet presAssocID="{8D0B565A-4244-412A-9227-9C3D88C10A23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C1F01569-DCD3-0E4D-BDEA-94FBCECC9FBC}" type="pres">
      <dgm:prSet presAssocID="{0DA52A46-02FD-486A-977A-73ADE285A5C8}" presName="spacer" presStyleCnt="0"/>
      <dgm:spPr/>
    </dgm:pt>
    <dgm:pt modelId="{E60A7D1D-E944-1945-B1FA-2AE7B0BB2778}" type="pres">
      <dgm:prSet presAssocID="{0FDCD544-6A6F-4A9C-AD4C-3CCC695FB601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5EE88D0F-7483-4991-B195-BC73E4AA6964}" srcId="{61D3C5B7-A062-48B5-81F0-AF52BF52D895}" destId="{0FDCD544-6A6F-4A9C-AD4C-3CCC695FB601}" srcOrd="5" destOrd="0" parTransId="{A5FFD20D-2590-439C-ABE6-57F167C8AC12}" sibTransId="{80BDB8B7-BB34-4F6A-8D62-D74A807DA834}"/>
    <dgm:cxn modelId="{E9BDB53E-91B9-4629-AF73-F503C2E28D71}" srcId="{61D3C5B7-A062-48B5-81F0-AF52BF52D895}" destId="{66192146-E90B-42F9-9DCD-67D34C4142FE}" srcOrd="1" destOrd="0" parTransId="{9B05691C-4A2F-465E-91A2-D22D7DA1E43E}" sibTransId="{C225AA02-3DF5-4672-9525-DA8E3E6574CF}"/>
    <dgm:cxn modelId="{FE7D9D47-EE35-3C4A-AFB7-F8D6B6659AAA}" type="presOf" srcId="{65F4DD15-7AC4-9F47-BDA2-B745126CCBAD}" destId="{60B88051-C505-0D43-9910-1BA11B995ADD}" srcOrd="0" destOrd="0" presId="urn:microsoft.com/office/officeart/2005/8/layout/vList2"/>
    <dgm:cxn modelId="{2D478550-B97C-DB47-9D18-26E3C8869B3A}" srcId="{61D3C5B7-A062-48B5-81F0-AF52BF52D895}" destId="{65F4DD15-7AC4-9F47-BDA2-B745126CCBAD}" srcOrd="3" destOrd="0" parTransId="{8908264C-9288-1343-9BB8-A17E743653AD}" sibTransId="{9EBEC65E-6B1F-4E40-B412-A72383F34C0F}"/>
    <dgm:cxn modelId="{8A82DE5B-5DE9-2648-9079-F32C0F344634}" type="presOf" srcId="{0FDCD544-6A6F-4A9C-AD4C-3CCC695FB601}" destId="{E60A7D1D-E944-1945-B1FA-2AE7B0BB2778}" srcOrd="0" destOrd="0" presId="urn:microsoft.com/office/officeart/2005/8/layout/vList2"/>
    <dgm:cxn modelId="{6F6A9D61-7A81-46D3-8199-314CEF1D27B4}" srcId="{61D3C5B7-A062-48B5-81F0-AF52BF52D895}" destId="{0C10BDB7-B2CE-4256-A3A9-CD8B2723BAF8}" srcOrd="2" destOrd="0" parTransId="{C49FCE93-AA26-4EDE-B600-CDFC346F4E22}" sibTransId="{2E1BA849-A3CC-4343-A702-5FE895660541}"/>
    <dgm:cxn modelId="{4F980371-EAA9-2F41-B3A8-70300BB1927E}" type="presOf" srcId="{61D3C5B7-A062-48B5-81F0-AF52BF52D895}" destId="{47265CDF-1263-5648-85B2-42C39193361C}" srcOrd="0" destOrd="0" presId="urn:microsoft.com/office/officeart/2005/8/layout/vList2"/>
    <dgm:cxn modelId="{08B2C885-1F09-4941-8FF5-31EADED5E12B}" srcId="{61D3C5B7-A062-48B5-81F0-AF52BF52D895}" destId="{8D0B565A-4244-412A-9227-9C3D88C10A23}" srcOrd="4" destOrd="0" parTransId="{7B611299-1058-402A-B9DF-51EFD9B1B7B1}" sibTransId="{0DA52A46-02FD-486A-977A-73ADE285A5C8}"/>
    <dgm:cxn modelId="{F7A4B99F-1C61-4398-8083-419003B946CD}" srcId="{61D3C5B7-A062-48B5-81F0-AF52BF52D895}" destId="{49ED822E-62D5-4D76-9DCB-01EED17A2799}" srcOrd="0" destOrd="0" parTransId="{0AA30E4A-3947-49AF-8A6E-7A09B27DF51C}" sibTransId="{A62938EC-DDC2-42A9-9C69-A77A1AEB16FC}"/>
    <dgm:cxn modelId="{800F41A8-899C-844D-84D2-1B56769E74EA}" type="presOf" srcId="{66192146-E90B-42F9-9DCD-67D34C4142FE}" destId="{98E493CA-D782-4142-AEAC-60D5DD8EB953}" srcOrd="0" destOrd="0" presId="urn:microsoft.com/office/officeart/2005/8/layout/vList2"/>
    <dgm:cxn modelId="{3D034DA8-AB38-814F-902D-945F65A82EBC}" type="presOf" srcId="{49ED822E-62D5-4D76-9DCB-01EED17A2799}" destId="{70908F9F-3EDF-2C48-ADA9-72E59217763D}" srcOrd="0" destOrd="0" presId="urn:microsoft.com/office/officeart/2005/8/layout/vList2"/>
    <dgm:cxn modelId="{610CBBB6-A6AD-0D42-8A96-298DA525A98E}" type="presOf" srcId="{8D0B565A-4244-412A-9227-9C3D88C10A23}" destId="{FF9DD11B-AE0E-9947-B08F-768584C8B007}" srcOrd="0" destOrd="0" presId="urn:microsoft.com/office/officeart/2005/8/layout/vList2"/>
    <dgm:cxn modelId="{CF94B9EC-4C9C-BD47-8036-FBBC77ADCF0F}" type="presOf" srcId="{0C10BDB7-B2CE-4256-A3A9-CD8B2723BAF8}" destId="{F871174B-C909-7F40-BA23-C0F151FEB51E}" srcOrd="0" destOrd="0" presId="urn:microsoft.com/office/officeart/2005/8/layout/vList2"/>
    <dgm:cxn modelId="{B4642007-BB7F-C141-B39E-DDEAD7C96EE6}" type="presParOf" srcId="{47265CDF-1263-5648-85B2-42C39193361C}" destId="{70908F9F-3EDF-2C48-ADA9-72E59217763D}" srcOrd="0" destOrd="0" presId="urn:microsoft.com/office/officeart/2005/8/layout/vList2"/>
    <dgm:cxn modelId="{5677EC7C-41C3-044B-8903-0A8090A12BCB}" type="presParOf" srcId="{47265CDF-1263-5648-85B2-42C39193361C}" destId="{03820D91-9BA2-B340-BA7A-D1FE908CF677}" srcOrd="1" destOrd="0" presId="urn:microsoft.com/office/officeart/2005/8/layout/vList2"/>
    <dgm:cxn modelId="{AD1B3067-A466-5542-80A0-8DFBFD9B3FC5}" type="presParOf" srcId="{47265CDF-1263-5648-85B2-42C39193361C}" destId="{98E493CA-D782-4142-AEAC-60D5DD8EB953}" srcOrd="2" destOrd="0" presId="urn:microsoft.com/office/officeart/2005/8/layout/vList2"/>
    <dgm:cxn modelId="{B7E35838-5F83-0D48-904B-D68050BED2AD}" type="presParOf" srcId="{47265CDF-1263-5648-85B2-42C39193361C}" destId="{43F497AA-D7B9-4045-B7A6-AE3FB3197AA3}" srcOrd="3" destOrd="0" presId="urn:microsoft.com/office/officeart/2005/8/layout/vList2"/>
    <dgm:cxn modelId="{3CEF720C-DA58-A740-9DED-22A79940D6DF}" type="presParOf" srcId="{47265CDF-1263-5648-85B2-42C39193361C}" destId="{F871174B-C909-7F40-BA23-C0F151FEB51E}" srcOrd="4" destOrd="0" presId="urn:microsoft.com/office/officeart/2005/8/layout/vList2"/>
    <dgm:cxn modelId="{B6EA30A5-E108-A24D-AAA1-A67DE57CB37A}" type="presParOf" srcId="{47265CDF-1263-5648-85B2-42C39193361C}" destId="{E3DBC254-1EEF-724B-AECA-2081BA59D0A5}" srcOrd="5" destOrd="0" presId="urn:microsoft.com/office/officeart/2005/8/layout/vList2"/>
    <dgm:cxn modelId="{5A05F195-AC34-D54F-8401-D88CF76BFCAF}" type="presParOf" srcId="{47265CDF-1263-5648-85B2-42C39193361C}" destId="{60B88051-C505-0D43-9910-1BA11B995ADD}" srcOrd="6" destOrd="0" presId="urn:microsoft.com/office/officeart/2005/8/layout/vList2"/>
    <dgm:cxn modelId="{D72C5B8F-1321-9B4C-9C48-7568523375DD}" type="presParOf" srcId="{47265CDF-1263-5648-85B2-42C39193361C}" destId="{2D1C7EAB-0EB8-8344-A124-EF04DE00F3F8}" srcOrd="7" destOrd="0" presId="urn:microsoft.com/office/officeart/2005/8/layout/vList2"/>
    <dgm:cxn modelId="{C07C2981-2E11-C044-A72D-95A5193622D0}" type="presParOf" srcId="{47265CDF-1263-5648-85B2-42C39193361C}" destId="{FF9DD11B-AE0E-9947-B08F-768584C8B007}" srcOrd="8" destOrd="0" presId="urn:microsoft.com/office/officeart/2005/8/layout/vList2"/>
    <dgm:cxn modelId="{121BD540-7F76-2642-AA82-4DB3113ABAB4}" type="presParOf" srcId="{47265CDF-1263-5648-85B2-42C39193361C}" destId="{C1F01569-DCD3-0E4D-BDEA-94FBCECC9FBC}" srcOrd="9" destOrd="0" presId="urn:microsoft.com/office/officeart/2005/8/layout/vList2"/>
    <dgm:cxn modelId="{C4C97D70-1FF6-794B-B106-76005254E54C}" type="presParOf" srcId="{47265CDF-1263-5648-85B2-42C39193361C}" destId="{E60A7D1D-E944-1945-B1FA-2AE7B0BB2778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908F9F-3EDF-2C48-ADA9-72E59217763D}">
      <dsp:nvSpPr>
        <dsp:cNvPr id="0" name=""/>
        <dsp:cNvSpPr/>
      </dsp:nvSpPr>
      <dsp:spPr>
        <a:xfrm>
          <a:off x="0" y="51092"/>
          <a:ext cx="4697730" cy="5996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Business Question</a:t>
          </a:r>
          <a:endParaRPr lang="en-US" sz="2500" kern="1200"/>
        </a:p>
      </dsp:txBody>
      <dsp:txXfrm>
        <a:off x="29271" y="80363"/>
        <a:ext cx="4639188" cy="541083"/>
      </dsp:txXfrm>
    </dsp:sp>
    <dsp:sp modelId="{98E493CA-D782-4142-AEAC-60D5DD8EB953}">
      <dsp:nvSpPr>
        <dsp:cNvPr id="0" name=""/>
        <dsp:cNvSpPr/>
      </dsp:nvSpPr>
      <dsp:spPr>
        <a:xfrm>
          <a:off x="0" y="722717"/>
          <a:ext cx="4697730" cy="599625"/>
        </a:xfrm>
        <a:prstGeom prst="roundRect">
          <a:avLst/>
        </a:prstGeom>
        <a:solidFill>
          <a:schemeClr val="accent2">
            <a:hueOff val="1273292"/>
            <a:satOff val="2160"/>
            <a:lumOff val="-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Project Pipeline</a:t>
          </a:r>
          <a:endParaRPr lang="en-US" sz="2500" kern="1200"/>
        </a:p>
      </dsp:txBody>
      <dsp:txXfrm>
        <a:off x="29271" y="751988"/>
        <a:ext cx="4639188" cy="541083"/>
      </dsp:txXfrm>
    </dsp:sp>
    <dsp:sp modelId="{F871174B-C909-7F40-BA23-C0F151FEB51E}">
      <dsp:nvSpPr>
        <dsp:cNvPr id="0" name=""/>
        <dsp:cNvSpPr/>
      </dsp:nvSpPr>
      <dsp:spPr>
        <a:xfrm>
          <a:off x="0" y="1394343"/>
          <a:ext cx="4697730" cy="599625"/>
        </a:xfrm>
        <a:prstGeom prst="roundRect">
          <a:avLst/>
        </a:prstGeom>
        <a:solidFill>
          <a:schemeClr val="accent2">
            <a:hueOff val="2546585"/>
            <a:satOff val="4320"/>
            <a:lumOff val="-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Dataset</a:t>
          </a:r>
          <a:endParaRPr lang="en-US" sz="2500" kern="1200"/>
        </a:p>
      </dsp:txBody>
      <dsp:txXfrm>
        <a:off x="29271" y="1423614"/>
        <a:ext cx="4639188" cy="541083"/>
      </dsp:txXfrm>
    </dsp:sp>
    <dsp:sp modelId="{60B88051-C505-0D43-9910-1BA11B995ADD}">
      <dsp:nvSpPr>
        <dsp:cNvPr id="0" name=""/>
        <dsp:cNvSpPr/>
      </dsp:nvSpPr>
      <dsp:spPr>
        <a:xfrm>
          <a:off x="0" y="2065968"/>
          <a:ext cx="4697730" cy="599625"/>
        </a:xfrm>
        <a:prstGeom prst="roundRect">
          <a:avLst/>
        </a:prstGeom>
        <a:solidFill>
          <a:schemeClr val="accent2">
            <a:hueOff val="3819877"/>
            <a:satOff val="6480"/>
            <a:lumOff val="-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Visualisation</a:t>
          </a:r>
        </a:p>
      </dsp:txBody>
      <dsp:txXfrm>
        <a:off x="29271" y="2095239"/>
        <a:ext cx="4639188" cy="541083"/>
      </dsp:txXfrm>
    </dsp:sp>
    <dsp:sp modelId="{FF9DD11B-AE0E-9947-B08F-768584C8B007}">
      <dsp:nvSpPr>
        <dsp:cNvPr id="0" name=""/>
        <dsp:cNvSpPr/>
      </dsp:nvSpPr>
      <dsp:spPr>
        <a:xfrm>
          <a:off x="0" y="2737593"/>
          <a:ext cx="4697730" cy="599625"/>
        </a:xfrm>
        <a:prstGeom prst="roundRect">
          <a:avLst/>
        </a:prstGeom>
        <a:solidFill>
          <a:schemeClr val="accent2">
            <a:hueOff val="5093169"/>
            <a:satOff val="8640"/>
            <a:lumOff val="-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Modelling</a:t>
          </a:r>
          <a:endParaRPr lang="en-US" sz="2500" kern="1200"/>
        </a:p>
      </dsp:txBody>
      <dsp:txXfrm>
        <a:off x="29271" y="2766864"/>
        <a:ext cx="4639188" cy="541083"/>
      </dsp:txXfrm>
    </dsp:sp>
    <dsp:sp modelId="{E60A7D1D-E944-1945-B1FA-2AE7B0BB2778}">
      <dsp:nvSpPr>
        <dsp:cNvPr id="0" name=""/>
        <dsp:cNvSpPr/>
      </dsp:nvSpPr>
      <dsp:spPr>
        <a:xfrm>
          <a:off x="0" y="3409218"/>
          <a:ext cx="4697730" cy="599625"/>
        </a:xfrm>
        <a:prstGeom prst="roundRect">
          <a:avLst/>
        </a:prstGeom>
        <a:solidFill>
          <a:schemeClr val="accent2">
            <a:hueOff val="6366461"/>
            <a:satOff val="10800"/>
            <a:lumOff val="-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Summary, Conclusions</a:t>
          </a:r>
          <a:endParaRPr lang="en-US" sz="2500" kern="1200" dirty="0"/>
        </a:p>
      </dsp:txBody>
      <dsp:txXfrm>
        <a:off x="29271" y="3438489"/>
        <a:ext cx="4639188" cy="541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8D61C6-9446-F544-8E07-006934A6BC36}" type="datetimeFigureOut">
              <a:rPr lang="en-AU" smtClean="0"/>
              <a:t>31/10/20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C3CEA-0E40-2148-97C3-ED18F69057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5658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aGuardia_Airpor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John_F._Kennedy_International_Airport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43825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859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9815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0" i="0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LGA:  LaGuardia Airpor</a:t>
            </a:r>
            <a:r>
              <a:rPr lang="en-AU" sz="1200" b="0" i="0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t, </a:t>
            </a:r>
          </a:p>
          <a:p>
            <a:r>
              <a:rPr lang="en-AU" sz="1200" b="0" i="0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JFKIA: </a:t>
            </a:r>
            <a:r>
              <a:rPr lang="en-AU" sz="1200" b="0" i="0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John F. Kennedy International Airpor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John F. Kennedy International Airport</a:t>
            </a:r>
            <a:endParaRPr lang="en-AU" sz="1200" b="0" i="0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6107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2583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5526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4948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9725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999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5931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7582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61342F-2BCD-AF43-84D0-401C727B9F8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1949" y="2125114"/>
            <a:ext cx="2257990" cy="893271"/>
          </a:xfrm>
          <a:prstGeom prst="rect">
            <a:avLst/>
          </a:prstGeom>
        </p:spPr>
      </p:pic>
      <p:sp>
        <p:nvSpPr>
          <p:cNvPr id="10" name="Shape 2">
            <a:extLst>
              <a:ext uri="{FF2B5EF4-FFF2-40B4-BE49-F238E27FC236}">
                <a16:creationId xmlns:a16="http://schemas.microsoft.com/office/drawing/2014/main" id="{B101FD20-D0F7-0744-8C1B-AEF2634E11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128" y="3170819"/>
            <a:ext cx="8033743" cy="466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Autofit/>
          </a:bodyPr>
          <a:lstStyle>
            <a:lvl1pPr algn="ctr">
              <a:defRPr sz="2200" b="0" i="0" spc="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DECK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D2E087-3444-AC43-944F-B156DB5D41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5625" y="3773488"/>
            <a:ext cx="8032750" cy="11699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89BBBF-E7AA-F448-8A20-145A3103857A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</p:spTree>
    <p:extLst>
      <p:ext uri="{BB962C8B-B14F-4D97-AF65-F5344CB8AC3E}">
        <p14:creationId xmlns:p14="http://schemas.microsoft.com/office/powerpoint/2010/main" val="347007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669E9C1-373B-6E4E-93FF-708EAA3397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00280"/>
          <a:stretch/>
        </p:blipFill>
        <p:spPr>
          <a:xfrm>
            <a:off x="6421" y="0"/>
            <a:ext cx="9131157" cy="5143500"/>
          </a:xfrm>
          <a:prstGeom prst="rect">
            <a:avLst/>
          </a:prstGeom>
        </p:spPr>
      </p:pic>
      <p:sp>
        <p:nvSpPr>
          <p:cNvPr id="6" name="Shape 2">
            <a:extLst>
              <a:ext uri="{FF2B5EF4-FFF2-40B4-BE49-F238E27FC236}">
                <a16:creationId xmlns:a16="http://schemas.microsoft.com/office/drawing/2014/main" id="{6893F589-B8D1-C344-8C73-B65E53E926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2205" y="896958"/>
            <a:ext cx="4296068" cy="6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Autofit/>
          </a:bodyPr>
          <a:lstStyle>
            <a:lvl1pPr algn="l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D63FD9-6F3E-F044-8829-9EAF581EDB60}"/>
              </a:ext>
            </a:extLst>
          </p:cNvPr>
          <p:cNvSpPr txBox="1"/>
          <p:nvPr/>
        </p:nvSpPr>
        <p:spPr>
          <a:xfrm>
            <a:off x="4442204" y="4943449"/>
            <a:ext cx="4695374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6" name="Shape 12">
            <a:extLst>
              <a:ext uri="{FF2B5EF4-FFF2-40B4-BE49-F238E27FC236}">
                <a16:creationId xmlns:a16="http://schemas.microsoft.com/office/drawing/2014/main" id="{FF3A0B41-D7E0-8C49-8FE1-B450B48C751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748362-C24F-3647-9467-D5307C7A997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037B55BE-8F06-7D4B-97BD-2FD11316D96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436628" y="1787761"/>
            <a:ext cx="4296069" cy="2772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901700" indent="0">
              <a:buFont typeface="Wingdings" pitchFamily="2" charset="2"/>
              <a:buNone/>
              <a:tabLst/>
              <a:defRPr sz="11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>
            <a:extLst>
              <a:ext uri="{FF2B5EF4-FFF2-40B4-BE49-F238E27FC236}">
                <a16:creationId xmlns:a16="http://schemas.microsoft.com/office/drawing/2014/main" id="{73900952-20BF-E94D-9067-8AEBDC4DC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6322" y="334204"/>
            <a:ext cx="6377651" cy="6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D4E26C94-ADEB-F14A-A061-3EAB688F2B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2435" y="1040663"/>
            <a:ext cx="8125427" cy="1568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+mj-lt"/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2pPr>
            <a:lvl3pPr marL="7048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3pPr>
            <a:lvl4pPr marL="88900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621A4F-87CF-F241-A4EC-B6600133A15F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0" name="Shape 12">
            <a:extLst>
              <a:ext uri="{FF2B5EF4-FFF2-40B4-BE49-F238E27FC236}">
                <a16:creationId xmlns:a16="http://schemas.microsoft.com/office/drawing/2014/main" id="{C6C531A8-71CD-4B4C-9105-D487447C3BD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8F7161-1C48-F24B-BEE1-F344711FB48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53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487ABBD-BDD8-1647-96E4-B85A2A5077A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6421" y="0"/>
            <a:ext cx="9131157" cy="5143500"/>
          </a:xfrm>
          <a:prstGeom prst="rect">
            <a:avLst/>
          </a:prstGeom>
        </p:spPr>
      </p:pic>
      <p:sp>
        <p:nvSpPr>
          <p:cNvPr id="6" name="Shape 2">
            <a:extLst>
              <a:ext uri="{FF2B5EF4-FFF2-40B4-BE49-F238E27FC236}">
                <a16:creationId xmlns:a16="http://schemas.microsoft.com/office/drawing/2014/main" id="{2B0D96B7-376A-704C-B021-3C8FEB5706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6322" y="2542478"/>
            <a:ext cx="6377651" cy="819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41E5CED7-12DA-A64F-BFD6-3BDFCFD77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0993" y="3369850"/>
            <a:ext cx="8268312" cy="1614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2pPr>
            <a:lvl3pPr marL="7048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3pPr>
            <a:lvl4pPr marL="88900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27C314-F28C-FA4D-9E02-B2CF7FDDA81E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2" name="Shape 12">
            <a:extLst>
              <a:ext uri="{FF2B5EF4-FFF2-40B4-BE49-F238E27FC236}">
                <a16:creationId xmlns:a16="http://schemas.microsoft.com/office/drawing/2014/main" id="{2997D875-4E76-8E40-AAAB-89365C38784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9D6EC3-F879-A34B-AFB7-A9EB349B769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823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">
            <a:extLst>
              <a:ext uri="{FF2B5EF4-FFF2-40B4-BE49-F238E27FC236}">
                <a16:creationId xmlns:a16="http://schemas.microsoft.com/office/drawing/2014/main" id="{78E3A2EE-D11E-4949-8EF4-1717B34ED5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69" y="0"/>
            <a:ext cx="8281158" cy="1843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9029E8-2012-6C47-A2BE-5F06BD511A19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0" name="Shape 12">
            <a:extLst>
              <a:ext uri="{FF2B5EF4-FFF2-40B4-BE49-F238E27FC236}">
                <a16:creationId xmlns:a16="http://schemas.microsoft.com/office/drawing/2014/main" id="{05C16746-4238-5C4F-B55C-429EE870FF8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C80633-B95E-6041-9CCA-AEC04343912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8976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34BD98B-E182-9543-9351-62EA804C194C}"/>
              </a:ext>
            </a:extLst>
          </p:cNvPr>
          <p:cNvSpPr/>
          <p:nvPr/>
        </p:nvSpPr>
        <p:spPr>
          <a:xfrm>
            <a:off x="0" y="0"/>
            <a:ext cx="596766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6A57E06A-FE00-444A-9539-41DAC0AA3C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37735" y="-298"/>
            <a:ext cx="3938349" cy="514409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B20AC5C1-E524-4447-9734-F2EE850A4E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820" y="896958"/>
            <a:ext cx="4170975" cy="6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Autofit/>
          </a:bodyPr>
          <a:lstStyle>
            <a:lvl1pPr algn="l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9" name="Shape 3">
            <a:extLst>
              <a:ext uri="{FF2B5EF4-FFF2-40B4-BE49-F238E27FC236}">
                <a16:creationId xmlns:a16="http://schemas.microsoft.com/office/drawing/2014/main" id="{8442E2E1-D3EA-0042-8BEB-05EB2BAA16B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0820" y="1787761"/>
            <a:ext cx="4168502" cy="2772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5A87C4-72EA-9B49-8590-D0BCECCD1117}"/>
              </a:ext>
            </a:extLst>
          </p:cNvPr>
          <p:cNvSpPr txBox="1"/>
          <p:nvPr/>
        </p:nvSpPr>
        <p:spPr>
          <a:xfrm>
            <a:off x="0" y="4943449"/>
            <a:ext cx="5237735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3" name="Shape 12">
            <a:extLst>
              <a:ext uri="{FF2B5EF4-FFF2-40B4-BE49-F238E27FC236}">
                <a16:creationId xmlns:a16="http://schemas.microsoft.com/office/drawing/2014/main" id="{5D35FE20-0142-5D43-ABEF-2BD2D259E4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3BED29-38E2-C946-AEB7-4038DD5A07E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5541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BEAAE0F3-A3A2-CC42-8E60-8F2E7B50E3E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29" y="2549024"/>
            <a:ext cx="9144596" cy="259447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A421A8E4-CDD4-B446-9473-B67F4050871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2001" y="647180"/>
            <a:ext cx="8353726" cy="1901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2pPr>
            <a:lvl3pPr marL="7048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3pPr>
            <a:lvl4pPr marL="88900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CE30F7-590B-B54D-AD7A-F06A027E8A94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1" name="Shape 12">
            <a:extLst>
              <a:ext uri="{FF2B5EF4-FFF2-40B4-BE49-F238E27FC236}">
                <a16:creationId xmlns:a16="http://schemas.microsoft.com/office/drawing/2014/main" id="{B64DCA10-6602-2240-A590-974D250F254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0C8406-69EF-6642-B77E-6FD9D9299C2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  <p:sp>
        <p:nvSpPr>
          <p:cNvPr id="13" name="Shape 2">
            <a:extLst>
              <a:ext uri="{FF2B5EF4-FFF2-40B4-BE49-F238E27FC236}">
                <a16:creationId xmlns:a16="http://schemas.microsoft.com/office/drawing/2014/main" id="{662FB667-013D-5241-A66C-95781007B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4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042290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BEAAE0F3-A3A2-CC42-8E60-8F2E7B50E3E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29" y="0"/>
            <a:ext cx="9144596" cy="259447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B245DF11-4E28-7B47-8654-BAF7BAFFAA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69" y="2606284"/>
            <a:ext cx="8281158" cy="757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2507C928-4451-C04F-984A-821FFB3344F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0993" y="3369849"/>
            <a:ext cx="8268312" cy="157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2pPr>
            <a:lvl3pPr marL="7048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3pPr>
            <a:lvl4pPr marL="88900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B5095-9050-564F-85B4-274E57B6E216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3" name="Shape 12">
            <a:extLst>
              <a:ext uri="{FF2B5EF4-FFF2-40B4-BE49-F238E27FC236}">
                <a16:creationId xmlns:a16="http://schemas.microsoft.com/office/drawing/2014/main" id="{840B7052-D3C8-C243-A5D7-CAE716FB3D9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0738738-1E6B-B349-8CFE-23A46AF448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637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C3B6C0D7-1E4C-414B-B72C-15ECE2D7D8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834243"/>
            <a:ext cx="9144000" cy="23812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E5FF1A-9726-6C44-AB45-5D4BDD955818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9" name="Shape 12">
            <a:extLst>
              <a:ext uri="{FF2B5EF4-FFF2-40B4-BE49-F238E27FC236}">
                <a16:creationId xmlns:a16="http://schemas.microsoft.com/office/drawing/2014/main" id="{4D28F230-681E-B74B-AE56-67B27133E4C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89F2AD-E7C8-FD46-AF54-1D46BFAA86D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  <p:sp>
        <p:nvSpPr>
          <p:cNvPr id="11" name="Shape 2">
            <a:extLst>
              <a:ext uri="{FF2B5EF4-FFF2-40B4-BE49-F238E27FC236}">
                <a16:creationId xmlns:a16="http://schemas.microsoft.com/office/drawing/2014/main" id="{9E4B7B91-4129-9040-B03C-31758C298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4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680890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2C45971B-140B-EC49-B374-DE23244FBD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8931" y="909630"/>
            <a:ext cx="9161860" cy="3562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9AD9BF-80F0-3942-965D-5EC1D31BD352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0" name="Shape 12">
            <a:extLst>
              <a:ext uri="{FF2B5EF4-FFF2-40B4-BE49-F238E27FC236}">
                <a16:creationId xmlns:a16="http://schemas.microsoft.com/office/drawing/2014/main" id="{33DA2B4C-3546-D84C-96F4-293C57F7194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894EE0-E99A-CB41-98FF-CDE09FC9ADF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  <p:sp>
        <p:nvSpPr>
          <p:cNvPr id="12" name="Shape 2">
            <a:extLst>
              <a:ext uri="{FF2B5EF4-FFF2-40B4-BE49-F238E27FC236}">
                <a16:creationId xmlns:a16="http://schemas.microsoft.com/office/drawing/2014/main" id="{035221D4-C346-E04D-BA8B-045A169F49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4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310052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">
            <a:extLst>
              <a:ext uri="{FF2B5EF4-FFF2-40B4-BE49-F238E27FC236}">
                <a16:creationId xmlns:a16="http://schemas.microsoft.com/office/drawing/2014/main" id="{F23A8DA5-6BEC-0D4D-8B94-E033CDB8FA5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295863" y="763675"/>
            <a:ext cx="2196817" cy="3646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12" name="Shape 3">
            <a:extLst>
              <a:ext uri="{FF2B5EF4-FFF2-40B4-BE49-F238E27FC236}">
                <a16:creationId xmlns:a16="http://schemas.microsoft.com/office/drawing/2014/main" id="{F23A8DA5-6BEC-0D4D-8B94-E033CDB8FA5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652821" y="763675"/>
            <a:ext cx="2196817" cy="3646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05F6F2-AFE1-1749-85E5-7857985016E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785488" y="763675"/>
            <a:ext cx="3574525" cy="3590404"/>
          </a:xfrm>
          <a:prstGeom prst="ellipse">
            <a:avLst/>
          </a:prstGeom>
          <a:ln w="57150">
            <a:noFill/>
          </a:ln>
          <a:effectLst/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E0A21F-D341-534E-BF77-907D9FDD0F01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2D658B-B8F0-C34F-B993-D016FF74DFE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  <p:sp>
        <p:nvSpPr>
          <p:cNvPr id="8" name="Shape 12">
            <a:extLst>
              <a:ext uri="{FF2B5EF4-FFF2-40B4-BE49-F238E27FC236}">
                <a16:creationId xmlns:a16="http://schemas.microsoft.com/office/drawing/2014/main" id="{B3C8D030-E1CB-AC45-9E9E-324FA7686F5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95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ution Brand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">
            <a:extLst>
              <a:ext uri="{FF2B5EF4-FFF2-40B4-BE49-F238E27FC236}">
                <a16:creationId xmlns:a16="http://schemas.microsoft.com/office/drawing/2014/main" id="{3A6A243F-6BF7-C745-82C1-8AB507162CC1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2018959" y="562625"/>
            <a:ext cx="5106083" cy="1188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indent="0" algn="ctr">
              <a:buFont typeface="Wingdings" pitchFamily="2" charset="2"/>
              <a:buNone/>
              <a:defRPr sz="1200">
                <a:solidFill>
                  <a:schemeClr val="bg1"/>
                </a:solidFill>
              </a:defRPr>
            </a:lvl1pPr>
            <a:lvl2pPr marL="274638" indent="0">
              <a:buFont typeface="Wingdings" pitchFamily="2" charset="2"/>
              <a:buNone/>
              <a:tabLst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533400" indent="0">
              <a:buFont typeface="Wingdings" pitchFamily="2" charset="2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marL="717550" indent="0">
              <a:buFont typeface="Wingdings" pitchFamily="2" charset="2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marL="901700" indent="0">
              <a:buFont typeface="Wingdings" pitchFamily="2" charset="2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Solution brand logo</a:t>
            </a:r>
          </a:p>
          <a:p>
            <a:r>
              <a:rPr lang="en-US" dirty="0"/>
              <a:t>(preferably white version of the logo)</a:t>
            </a:r>
          </a:p>
        </p:txBody>
      </p:sp>
      <p:sp>
        <p:nvSpPr>
          <p:cNvPr id="16" name="Shape 2">
            <a:extLst>
              <a:ext uri="{FF2B5EF4-FFF2-40B4-BE49-F238E27FC236}">
                <a16:creationId xmlns:a16="http://schemas.microsoft.com/office/drawing/2014/main" id="{64DE4CFD-66BC-E040-8EF5-CA28F96D2F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129" y="2309664"/>
            <a:ext cx="8033743" cy="466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Autofit/>
          </a:bodyPr>
          <a:lstStyle>
            <a:lvl1pPr algn="ctr">
              <a:defRPr sz="22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SOLUTION BRAND</a:t>
            </a:r>
          </a:p>
        </p:txBody>
      </p:sp>
      <p:sp>
        <p:nvSpPr>
          <p:cNvPr id="17" name="Shape 3">
            <a:extLst>
              <a:ext uri="{FF2B5EF4-FFF2-40B4-BE49-F238E27FC236}">
                <a16:creationId xmlns:a16="http://schemas.microsoft.com/office/drawing/2014/main" id="{05881202-5957-C947-B432-F2D99EF273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7510" y="3177987"/>
            <a:ext cx="8028980" cy="1340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74638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533400" indent="0">
              <a:buNone/>
              <a:tabLst/>
              <a:defRPr sz="1050">
                <a:solidFill>
                  <a:schemeClr val="bg1"/>
                </a:solidFill>
              </a:defRPr>
            </a:lvl3pPr>
            <a:lvl4pPr marL="717550" indent="0">
              <a:buNone/>
              <a:tabLst/>
              <a:defRPr sz="1050">
                <a:solidFill>
                  <a:schemeClr val="bg1"/>
                </a:solidFill>
              </a:defRPr>
            </a:lvl4pPr>
            <a:lvl5pPr marL="901700" indent="0">
              <a:buNone/>
              <a:tabLst/>
              <a:defRPr sz="105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 header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5EB175-2612-1340-878D-3BFB746A48C3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</p:spTree>
    <p:extLst>
      <p:ext uri="{BB962C8B-B14F-4D97-AF65-F5344CB8AC3E}">
        <p14:creationId xmlns:p14="http://schemas.microsoft.com/office/powerpoint/2010/main" val="1219941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">
            <a:extLst>
              <a:ext uri="{FF2B5EF4-FFF2-40B4-BE49-F238E27FC236}">
                <a16:creationId xmlns:a16="http://schemas.microsoft.com/office/drawing/2014/main" id="{4F5DDB07-A7D2-014A-B0DF-2D0AAFF6FE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70" y="2670559"/>
            <a:ext cx="8281156" cy="6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4D67B96E-4A45-554E-B9AF-7411AF95A9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4571" y="3490788"/>
            <a:ext cx="8281156" cy="1092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 marL="274638" indent="0">
              <a:buFont typeface="Arial" panose="020B0604020202020204" pitchFamily="34" charset="0"/>
              <a:buNone/>
              <a:tabLst/>
              <a:defRPr>
                <a:solidFill>
                  <a:schemeClr val="bg1">
                    <a:lumMod val="65000"/>
                  </a:schemeClr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B4FA429-2908-A041-AE85-EBF20713704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138361" y="-2445204"/>
            <a:ext cx="4868780" cy="4890408"/>
          </a:xfrm>
          <a:prstGeom prst="ellipse">
            <a:avLst/>
          </a:prstGeom>
          <a:ln w="57150">
            <a:noFill/>
          </a:ln>
          <a:effectLst/>
        </p:spPr>
        <p:txBody>
          <a:bodyPr anchor="b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icon to add picture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04F2CB-B44D-6C41-8244-434036E60D0D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1" name="Shape 12">
            <a:extLst>
              <a:ext uri="{FF2B5EF4-FFF2-40B4-BE49-F238E27FC236}">
                <a16:creationId xmlns:a16="http://schemas.microsoft.com/office/drawing/2014/main" id="{3328667F-6F70-1C43-AB9B-97CAC48FCB1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7F0979-90AA-ED4B-8111-CA34D3C1A7E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2848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">
            <a:extLst>
              <a:ext uri="{FF2B5EF4-FFF2-40B4-BE49-F238E27FC236}">
                <a16:creationId xmlns:a16="http://schemas.microsoft.com/office/drawing/2014/main" id="{07B4A10A-3075-C04E-B77C-6B7CA83A7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820" y="672026"/>
            <a:ext cx="4037310" cy="6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Autofit/>
          </a:bodyPr>
          <a:lstStyle>
            <a:lvl1pPr algn="l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A7079611-C9C7-824C-8E29-E0ACFA8A4A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0820" y="1562829"/>
            <a:ext cx="4034917" cy="2772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DAD6087-AD3C-0A41-94B6-990A709343F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840344" y="564483"/>
            <a:ext cx="3971148" cy="3988788"/>
          </a:xfrm>
          <a:prstGeom prst="ellipse">
            <a:avLst/>
          </a:prstGeom>
          <a:ln w="57150">
            <a:noFill/>
          </a:ln>
          <a:effectLst/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37B962-D9CD-244C-870C-2BA1D96E600B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2" name="Shape 12">
            <a:extLst>
              <a:ext uri="{FF2B5EF4-FFF2-40B4-BE49-F238E27FC236}">
                <a16:creationId xmlns:a16="http://schemas.microsoft.com/office/drawing/2014/main" id="{7B8AAC99-9354-E04A-8AB1-EB9E3CB45D9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24788C-017B-2E49-88DB-C73F59477D1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3595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2">
            <a:extLst>
              <a:ext uri="{FF2B5EF4-FFF2-40B4-BE49-F238E27FC236}">
                <a16:creationId xmlns:a16="http://schemas.microsoft.com/office/drawing/2014/main" id="{10EC5B9A-F71B-2247-A77D-8D8E240827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820" y="672026"/>
            <a:ext cx="4037310" cy="6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Autofit/>
          </a:bodyPr>
          <a:lstStyle>
            <a:lvl1pPr algn="l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5" name="Shape 3">
            <a:extLst>
              <a:ext uri="{FF2B5EF4-FFF2-40B4-BE49-F238E27FC236}">
                <a16:creationId xmlns:a16="http://schemas.microsoft.com/office/drawing/2014/main" id="{AF8DC32E-4A23-B84E-BAD0-16560768CD2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0820" y="1562829"/>
            <a:ext cx="4034917" cy="2772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1F084893-3284-9147-8061-60591862610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54607" y="-570356"/>
            <a:ext cx="6230788" cy="6258466"/>
          </a:xfrm>
          <a:prstGeom prst="ellipse">
            <a:avLst/>
          </a:prstGeom>
          <a:ln w="57150">
            <a:noFill/>
          </a:ln>
          <a:effectLst/>
        </p:spPr>
        <p:txBody>
          <a:bodyPr anchor="ctr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8A06E1-11E1-B649-B044-6F6C585EDC6E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8" name="Shape 12">
            <a:extLst>
              <a:ext uri="{FF2B5EF4-FFF2-40B4-BE49-F238E27FC236}">
                <a16:creationId xmlns:a16="http://schemas.microsoft.com/office/drawing/2014/main" id="{4EB1E898-DB5E-AA40-A626-CC07ADD54B8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4E4549D-7D72-0745-BD6F-5C6C6B9C065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9829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1">
            <a:extLst>
              <a:ext uri="{FF2B5EF4-FFF2-40B4-BE49-F238E27FC236}">
                <a16:creationId xmlns:a16="http://schemas.microsoft.com/office/drawing/2014/main" id="{A5CECB27-4E9D-F944-B566-98557B97E47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</p:spPr>
        <p:txBody>
          <a:bodyPr lIns="91439" tIns="45719" rIns="91439" bIns="45719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5B9CE2-92BC-3946-93C6-2C7F3DC893A4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6" name="Shape 12">
            <a:extLst>
              <a:ext uri="{FF2B5EF4-FFF2-40B4-BE49-F238E27FC236}">
                <a16:creationId xmlns:a16="http://schemas.microsoft.com/office/drawing/2014/main" id="{CFA32CE5-C43E-AE41-A042-01076BF8CC9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3156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sa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EAE9F2-951B-D940-9E64-E2EF29A7324C}"/>
              </a:ext>
            </a:extLst>
          </p:cNvPr>
          <p:cNvSpPr/>
          <p:nvPr/>
        </p:nvSpPr>
        <p:spPr>
          <a:xfrm>
            <a:off x="0" y="0"/>
            <a:ext cx="9158287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20">
            <a:extLst>
              <a:ext uri="{FF2B5EF4-FFF2-40B4-BE49-F238E27FC236}">
                <a16:creationId xmlns:a16="http://schemas.microsoft.com/office/drawing/2014/main" id="{DFA4DB0D-A639-7749-80FF-EA4498A1C6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98889" y="2322285"/>
            <a:ext cx="3759398" cy="282121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816AD65-88BD-A247-AFA4-E1D65EFDE9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98889" y="-3787"/>
            <a:ext cx="3759398" cy="233183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69D59C8E-874D-A842-8A79-CAEB03F6EEB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61781" y="0"/>
            <a:ext cx="2544366" cy="2328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4">
            <a:extLst>
              <a:ext uri="{FF2B5EF4-FFF2-40B4-BE49-F238E27FC236}">
                <a16:creationId xmlns:a16="http://schemas.microsoft.com/office/drawing/2014/main" id="{0CDC7ACB-FDF9-6042-8063-FF9EBCC24F0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61781" y="2326833"/>
            <a:ext cx="2537108" cy="14371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FB60C19F-E179-1D45-BC8C-41E5B31FDA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4763" y="3759399"/>
            <a:ext cx="5403652" cy="13841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45F88A43-79EA-A242-96E2-25E7454E5B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4764" y="0"/>
            <a:ext cx="2881059" cy="376068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3695F6-DDB6-7D45-A536-6BFCEBA28796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6" name="Shape 12">
            <a:extLst>
              <a:ext uri="{FF2B5EF4-FFF2-40B4-BE49-F238E27FC236}">
                <a16:creationId xmlns:a16="http://schemas.microsoft.com/office/drawing/2014/main" id="{FEAA2888-7EA9-524D-8E70-14AC282E738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6628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iple 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EAE9F2-951B-D940-9E64-E2EF29A7324C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8B060AD0-2FEE-D64C-9510-1EFE090E2C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6728" y="-15946"/>
            <a:ext cx="3060000" cy="5184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BCCB844E-B7CC-9342-95E3-582963A0B2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40824" y="-15946"/>
            <a:ext cx="3060000" cy="5184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E5833439-138E-B04E-94CF-C9C1AFE823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8376" y="-15946"/>
            <a:ext cx="3060000" cy="5184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CF3360-5559-6B41-B48A-5586347414B6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7" name="Shape 12">
            <a:extLst>
              <a:ext uri="{FF2B5EF4-FFF2-40B4-BE49-F238E27FC236}">
                <a16:creationId xmlns:a16="http://schemas.microsoft.com/office/drawing/2014/main" id="{4D8198B9-CC02-EA4B-9A50-EAD383E2246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216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iple Photo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4D0BB19-7DF1-E843-B0D5-40EBA8F92B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4831" y="1333500"/>
            <a:ext cx="2700000" cy="2000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E3BFCBD8-77A9-AD45-989C-EE9810C3100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222000" y="1333500"/>
            <a:ext cx="2700000" cy="2000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0134D301-051F-1342-8009-33B1E162DB8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88574" y="1333500"/>
            <a:ext cx="2700000" cy="2000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2" name="Shape 2">
            <a:extLst>
              <a:ext uri="{FF2B5EF4-FFF2-40B4-BE49-F238E27FC236}">
                <a16:creationId xmlns:a16="http://schemas.microsoft.com/office/drawing/2014/main" id="{4CD4C141-FADE-394F-895D-58AEC00CF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831" y="673768"/>
            <a:ext cx="8033743" cy="434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4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396CC8-0C13-3348-AA74-82C48481832E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0" name="Shape 12">
            <a:extLst>
              <a:ext uri="{FF2B5EF4-FFF2-40B4-BE49-F238E27FC236}">
                <a16:creationId xmlns:a16="http://schemas.microsoft.com/office/drawing/2014/main" id="{DCDACA6A-7A2A-324F-B0B4-27C4BD8C002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54388C-B258-9D4B-A532-0C46EA97E4A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855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s lis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4D0BB19-7DF1-E843-B0D5-40EBA8F92B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5563" y="1077022"/>
            <a:ext cx="2016000" cy="2000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E3BFCBD8-77A9-AD45-989C-EE9810C3100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64000" y="1077022"/>
            <a:ext cx="2016000" cy="2000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0134D301-051F-1342-8009-33B1E162DB8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88879" y="1077022"/>
            <a:ext cx="2016000" cy="2000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4E512856-8A75-8C44-B2EF-5A6451C131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5563" y="3093999"/>
            <a:ext cx="2016000" cy="1411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285750" indent="-285750" algn="ctr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Wingdings" pitchFamily="2" charset="2"/>
              <a:buChar char="§"/>
              <a:tabLst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70485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3pPr>
            <a:lvl4pPr marL="88900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0D0B403A-CDF5-D541-A900-DF2A4A06A9AA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560462" y="3093999"/>
            <a:ext cx="2016000" cy="1411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285750" indent="-285750" algn="ctr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Wingdings" pitchFamily="2" charset="2"/>
              <a:buChar char="§"/>
              <a:tabLst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70485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3pPr>
            <a:lvl4pPr marL="88900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9" name="Shape 3">
            <a:extLst>
              <a:ext uri="{FF2B5EF4-FFF2-40B4-BE49-F238E27FC236}">
                <a16:creationId xmlns:a16="http://schemas.microsoft.com/office/drawing/2014/main" id="{C71844EB-B9D4-FF4B-A462-50A7235AD911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285361" y="3093999"/>
            <a:ext cx="2016000" cy="1411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285750" indent="-285750" algn="ctr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Wingdings" pitchFamily="2" charset="2"/>
              <a:buChar char="§"/>
              <a:tabLst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70485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3pPr>
            <a:lvl4pPr marL="88900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2C0885-661F-7C44-B6F1-77038305CE2F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1" name="Shape 12">
            <a:extLst>
              <a:ext uri="{FF2B5EF4-FFF2-40B4-BE49-F238E27FC236}">
                <a16:creationId xmlns:a16="http://schemas.microsoft.com/office/drawing/2014/main" id="{FEFC7544-07BF-3843-9979-2AF12568729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345116-8AD3-0043-8B0E-562E6986508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  <p:sp>
        <p:nvSpPr>
          <p:cNvPr id="13" name="Shape 2">
            <a:extLst>
              <a:ext uri="{FF2B5EF4-FFF2-40B4-BE49-F238E27FC236}">
                <a16:creationId xmlns:a16="http://schemas.microsoft.com/office/drawing/2014/main" id="{C9BD4C14-E128-6E4A-8FB4-9A9685D3E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4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7205571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ckgroun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0673DA-2088-A04D-8E82-3EC7D2EFB8D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ADDE2B-D4DD-7A4A-A03C-21D938AE0F94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0" name="Shape 12">
            <a:extLst>
              <a:ext uri="{FF2B5EF4-FFF2-40B4-BE49-F238E27FC236}">
                <a16:creationId xmlns:a16="http://schemas.microsoft.com/office/drawing/2014/main" id="{B37759D4-6472-1C44-87DE-4B83D02B3AF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CCC969-0E0B-1442-83F6-298444CB514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061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6C6EEC-89EE-764D-B1FF-8C5D59BEB87B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7" name="Shape 12">
            <a:extLst>
              <a:ext uri="{FF2B5EF4-FFF2-40B4-BE49-F238E27FC236}">
                <a16:creationId xmlns:a16="http://schemas.microsoft.com/office/drawing/2014/main" id="{F6CFF90C-5CDC-EF45-A014-60BA434559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A4D5C3-DAB4-864B-A77F-F6A2F46F3EB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Bullets Slide Ful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D4E6E9-1EF1-0649-BB32-34DE4488639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3">
            <a:extLst>
              <a:ext uri="{FF2B5EF4-FFF2-40B4-BE49-F238E27FC236}">
                <a16:creationId xmlns:a16="http://schemas.microsoft.com/office/drawing/2014/main" id="{05881202-5957-C947-B432-F2D99EF273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8273" y="900953"/>
            <a:ext cx="8327454" cy="4042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bg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bg1"/>
                </a:solidFill>
              </a:defRPr>
            </a:lvl4pPr>
            <a:lvl5pPr marL="901700" indent="0">
              <a:buFont typeface="Wingdings" pitchFamily="2" charset="2"/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BCA969-AEB1-DA4B-9A4B-C99D9EE4E7D8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7" name="Shape 12">
            <a:extLst>
              <a:ext uri="{FF2B5EF4-FFF2-40B4-BE49-F238E27FC236}">
                <a16:creationId xmlns:a16="http://schemas.microsoft.com/office/drawing/2014/main" id="{6D7F08DB-5361-9A49-A7C8-7A9887D6C01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75CF4F-0EAC-6241-BBAF-236FBFC145A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  <p:sp>
        <p:nvSpPr>
          <p:cNvPr id="12" name="Shape 2">
            <a:extLst>
              <a:ext uri="{FF2B5EF4-FFF2-40B4-BE49-F238E27FC236}">
                <a16:creationId xmlns:a16="http://schemas.microsoft.com/office/drawing/2014/main" id="{CCA5B70A-615D-B044-944D-47A7B9EBBA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4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2336499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61342F-2BCD-AF43-84D0-401C727B9F8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1949" y="2125114"/>
            <a:ext cx="2257990" cy="89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32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- Thank You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61342F-2BCD-AF43-84D0-401C727B9F8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1949" y="2125114"/>
            <a:ext cx="2257990" cy="8932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3FCA41-D6C7-0F49-BA17-B606DD339946}"/>
              </a:ext>
            </a:extLst>
          </p:cNvPr>
          <p:cNvSpPr txBox="1"/>
          <p:nvPr/>
        </p:nvSpPr>
        <p:spPr>
          <a:xfrm>
            <a:off x="-39028" y="3830443"/>
            <a:ext cx="91830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THANK YOU! </a:t>
            </a:r>
          </a:p>
        </p:txBody>
      </p:sp>
    </p:spTree>
    <p:extLst>
      <p:ext uri="{BB962C8B-B14F-4D97-AF65-F5344CB8AC3E}">
        <p14:creationId xmlns:p14="http://schemas.microsoft.com/office/powerpoint/2010/main" val="39088596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3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1487C-305F-304D-8672-264875073F57}" type="datetimeFigureOut">
              <a:rPr lang="en-AU" smtClean="0"/>
              <a:t>31/10/20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777C8-E6E9-4042-9777-12870149390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765073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1487C-305F-304D-8672-264875073F57}" type="datetimeFigureOut">
              <a:rPr lang="en-AU" smtClean="0"/>
              <a:t>31/10/20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777C8-E6E9-4042-9777-12870149390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5057782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1487C-305F-304D-8672-264875073F57}" type="datetimeFigureOut">
              <a:rPr lang="en-AU" smtClean="0"/>
              <a:t>31/10/20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777C8-E6E9-4042-9777-12870149390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4383255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1487C-305F-304D-8672-264875073F57}" type="datetimeFigureOut">
              <a:rPr lang="en-AU" smtClean="0"/>
              <a:t>31/10/20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777C8-E6E9-4042-9777-12870149390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2741565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1487C-305F-304D-8672-264875073F57}" type="datetimeFigureOut">
              <a:rPr lang="en-AU" smtClean="0"/>
              <a:t>31/10/20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777C8-E6E9-4042-9777-12870149390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8347758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1487C-305F-304D-8672-264875073F57}" type="datetimeFigureOut">
              <a:rPr lang="en-AU" smtClean="0"/>
              <a:t>31/10/20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777C8-E6E9-4042-9777-12870149390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4139026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1487C-305F-304D-8672-264875073F57}" type="datetimeFigureOut">
              <a:rPr lang="en-AU" smtClean="0"/>
              <a:t>31/10/20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777C8-E6E9-4042-9777-12870149390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5458553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1487C-305F-304D-8672-264875073F57}" type="datetimeFigureOut">
              <a:rPr lang="en-AU" smtClean="0"/>
              <a:t>31/10/20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777C8-E6E9-4042-9777-12870149390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641006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Bullet Slid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2">
            <a:extLst>
              <a:ext uri="{FF2B5EF4-FFF2-40B4-BE49-F238E27FC236}">
                <a16:creationId xmlns:a16="http://schemas.microsoft.com/office/drawing/2014/main" id="{64DE4CFD-66BC-E040-8EF5-CA28F96D2F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57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C14784-0792-9449-8D1D-17ECFD158CBE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2" name="Shape 12">
            <a:extLst>
              <a:ext uri="{FF2B5EF4-FFF2-40B4-BE49-F238E27FC236}">
                <a16:creationId xmlns:a16="http://schemas.microsoft.com/office/drawing/2014/main" id="{1536DB9C-5B2E-7F44-874F-9F2B5CAF959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F75848-56AC-0F49-BE1E-F64207A9A02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  <p:sp>
        <p:nvSpPr>
          <p:cNvPr id="9" name="Shape 3">
            <a:extLst>
              <a:ext uri="{FF2B5EF4-FFF2-40B4-BE49-F238E27FC236}">
                <a16:creationId xmlns:a16="http://schemas.microsoft.com/office/drawing/2014/main" id="{121A4889-621A-D54A-A250-C89BD343C57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8273" y="900953"/>
            <a:ext cx="8327454" cy="4042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 sz="12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</p:spTree>
    <p:extLst>
      <p:ext uri="{BB962C8B-B14F-4D97-AF65-F5344CB8AC3E}">
        <p14:creationId xmlns:p14="http://schemas.microsoft.com/office/powerpoint/2010/main" val="13053225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1487C-305F-304D-8672-264875073F57}" type="datetimeFigureOut">
              <a:rPr lang="en-AU" smtClean="0"/>
              <a:t>31/10/20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777C8-E6E9-4042-9777-12870149390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9209644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1487C-305F-304D-8672-264875073F57}" type="datetimeFigureOut">
              <a:rPr lang="en-AU" smtClean="0"/>
              <a:t>31/10/20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777C8-E6E9-4042-9777-12870149390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0173286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1487C-305F-304D-8672-264875073F57}" type="datetimeFigureOut">
              <a:rPr lang="en-AU" smtClean="0"/>
              <a:t>31/10/20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777C8-E6E9-4042-9777-12870149390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6180740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2">
            <a:extLst>
              <a:ext uri="{FF2B5EF4-FFF2-40B4-BE49-F238E27FC236}">
                <a16:creationId xmlns:a16="http://schemas.microsoft.com/office/drawing/2014/main" id="{B101FD20-D0F7-0744-8C1B-AEF2634E11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128" y="3170819"/>
            <a:ext cx="8033743" cy="466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Autofit/>
          </a:bodyPr>
          <a:lstStyle>
            <a:lvl1pPr algn="ctr">
              <a:defRPr sz="2200" b="0" i="0" spc="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DECK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D2E087-3444-AC43-944F-B156DB5D41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5625" y="3773488"/>
            <a:ext cx="8032750" cy="11699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 header</a:t>
            </a:r>
          </a:p>
        </p:txBody>
      </p:sp>
    </p:spTree>
    <p:extLst>
      <p:ext uri="{BB962C8B-B14F-4D97-AF65-F5344CB8AC3E}">
        <p14:creationId xmlns:p14="http://schemas.microsoft.com/office/powerpoint/2010/main" val="25908275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Bullet Slide Banner an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2">
            <a:extLst>
              <a:ext uri="{FF2B5EF4-FFF2-40B4-BE49-F238E27FC236}">
                <a16:creationId xmlns:a16="http://schemas.microsoft.com/office/drawing/2014/main" id="{64DE4CFD-66BC-E040-8EF5-CA28F96D2F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57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C14784-0792-9449-8D1D-17ECFD158CBE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2" name="Shape 12">
            <a:extLst>
              <a:ext uri="{FF2B5EF4-FFF2-40B4-BE49-F238E27FC236}">
                <a16:creationId xmlns:a16="http://schemas.microsoft.com/office/drawing/2014/main" id="{1536DB9C-5B2E-7F44-874F-9F2B5CAF959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F75848-56AC-0F49-BE1E-F64207A9A02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  <p:sp>
        <p:nvSpPr>
          <p:cNvPr id="9" name="Shape 3">
            <a:extLst>
              <a:ext uri="{FF2B5EF4-FFF2-40B4-BE49-F238E27FC236}">
                <a16:creationId xmlns:a16="http://schemas.microsoft.com/office/drawing/2014/main" id="{121A4889-621A-D54A-A250-C89BD343C57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8273" y="900953"/>
            <a:ext cx="8327454" cy="4042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 sz="12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</p:spTree>
    <p:extLst>
      <p:ext uri="{BB962C8B-B14F-4D97-AF65-F5344CB8AC3E}">
        <p14:creationId xmlns:p14="http://schemas.microsoft.com/office/powerpoint/2010/main" val="3631626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Bullet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3">
            <a:extLst>
              <a:ext uri="{FF2B5EF4-FFF2-40B4-BE49-F238E27FC236}">
                <a16:creationId xmlns:a16="http://schemas.microsoft.com/office/drawing/2014/main" id="{05881202-5957-C947-B432-F2D99EF273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8273" y="900953"/>
            <a:ext cx="8327454" cy="4042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 sz="12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2ECA8B-9811-704C-8E47-FC65CE2C41AC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9" name="Shape 12">
            <a:extLst>
              <a:ext uri="{FF2B5EF4-FFF2-40B4-BE49-F238E27FC236}">
                <a16:creationId xmlns:a16="http://schemas.microsoft.com/office/drawing/2014/main" id="{CE87F264-170E-B44F-B0E0-DCC9B521130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BC15F3-50B5-F446-A1F7-9C7FF5C1725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  <p:sp>
        <p:nvSpPr>
          <p:cNvPr id="16" name="Shape 2">
            <a:extLst>
              <a:ext uri="{FF2B5EF4-FFF2-40B4-BE49-F238E27FC236}">
                <a16:creationId xmlns:a16="http://schemas.microsoft.com/office/drawing/2014/main" id="{06E87EEA-76BC-6745-B2BB-159AE8BF7B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4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4082123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582A7D-B190-1240-B571-899D81B7DB9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hape 3">
            <a:extLst>
              <a:ext uri="{FF2B5EF4-FFF2-40B4-BE49-F238E27FC236}">
                <a16:creationId xmlns:a16="http://schemas.microsoft.com/office/drawing/2014/main" id="{05881202-5957-C947-B432-F2D99EF273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35315" y="1127524"/>
            <a:ext cx="3600403" cy="2736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bg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bg1"/>
                </a:solidFill>
              </a:defRPr>
            </a:lvl4pPr>
            <a:lvl5pPr marL="901700" indent="0">
              <a:buFont typeface="Wingdings" pitchFamily="2" charset="2"/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6" name="Shape 128">
            <a:extLst>
              <a:ext uri="{FF2B5EF4-FFF2-40B4-BE49-F238E27FC236}">
                <a16:creationId xmlns:a16="http://schemas.microsoft.com/office/drawing/2014/main" id="{873FBED4-302F-844E-90C5-325AD34803A4}"/>
              </a:ext>
            </a:extLst>
          </p:cNvPr>
          <p:cNvSpPr/>
          <p:nvPr/>
        </p:nvSpPr>
        <p:spPr>
          <a:xfrm flipV="1">
            <a:off x="4569619" y="1702835"/>
            <a:ext cx="0" cy="1585676"/>
          </a:xfrm>
          <a:prstGeom prst="line">
            <a:avLst/>
          </a:prstGeom>
          <a:ln w="1905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CEFAF4F9-7C64-6A46-9BF4-15F81FD22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065" y="1937459"/>
            <a:ext cx="3347859" cy="1116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r">
              <a:defRPr sz="2200" spc="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9289AD-648E-204B-8882-F5A2E224D9F5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1" name="Shape 12">
            <a:extLst>
              <a:ext uri="{FF2B5EF4-FFF2-40B4-BE49-F238E27FC236}">
                <a16:creationId xmlns:a16="http://schemas.microsoft.com/office/drawing/2014/main" id="{0EFF1B18-934D-C14B-85D5-4CF9D3ADA45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617EB8-8615-F541-937B-07E7B8A7A19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173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FB1A38-9D62-DB4E-8A82-88227911C0A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hape 3">
            <a:extLst>
              <a:ext uri="{FF2B5EF4-FFF2-40B4-BE49-F238E27FC236}">
                <a16:creationId xmlns:a16="http://schemas.microsoft.com/office/drawing/2014/main" id="{05881202-5957-C947-B432-F2D99EF273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35315" y="1127524"/>
            <a:ext cx="3600404" cy="2736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bg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bg1"/>
                </a:solidFill>
              </a:defRPr>
            </a:lvl4pPr>
            <a:lvl5pPr marL="901700" indent="0">
              <a:buFont typeface="Wingdings" pitchFamily="2" charset="2"/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6" name="Shape 128">
            <a:extLst>
              <a:ext uri="{FF2B5EF4-FFF2-40B4-BE49-F238E27FC236}">
                <a16:creationId xmlns:a16="http://schemas.microsoft.com/office/drawing/2014/main" id="{873FBED4-302F-844E-90C5-325AD34803A4}"/>
              </a:ext>
            </a:extLst>
          </p:cNvPr>
          <p:cNvSpPr/>
          <p:nvPr/>
        </p:nvSpPr>
        <p:spPr>
          <a:xfrm flipV="1">
            <a:off x="4569619" y="1702835"/>
            <a:ext cx="0" cy="1585676"/>
          </a:xfrm>
          <a:prstGeom prst="line">
            <a:avLst/>
          </a:prstGeom>
          <a:ln w="1905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A7A53B-77E2-6544-8302-AA167379B8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1199" y="1127524"/>
            <a:ext cx="2752725" cy="273629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ADDE2B-D4DD-7A4A-A03C-21D938AE0F94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0" name="Shape 12">
            <a:extLst>
              <a:ext uri="{FF2B5EF4-FFF2-40B4-BE49-F238E27FC236}">
                <a16:creationId xmlns:a16="http://schemas.microsoft.com/office/drawing/2014/main" id="{B37759D4-6472-1C44-87DE-4B83D02B3AF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48C9B3-9C0C-7944-B457-F57744C2034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43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8BBE9AF-4C63-7343-AE06-F44543CBBB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4913"/>
          <a:stretch/>
        </p:blipFill>
        <p:spPr>
          <a:xfrm>
            <a:off x="-845" y="0"/>
            <a:ext cx="9138424" cy="5143500"/>
          </a:xfrm>
          <a:prstGeom prst="rect">
            <a:avLst/>
          </a:prstGeom>
        </p:spPr>
      </p:pic>
      <p:sp>
        <p:nvSpPr>
          <p:cNvPr id="6" name="Shape 2">
            <a:extLst>
              <a:ext uri="{FF2B5EF4-FFF2-40B4-BE49-F238E27FC236}">
                <a16:creationId xmlns:a16="http://schemas.microsoft.com/office/drawing/2014/main" id="{6893F589-B8D1-C344-8C73-B65E53E926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792" y="896958"/>
            <a:ext cx="4330004" cy="6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Autofit/>
          </a:bodyPr>
          <a:lstStyle>
            <a:lvl1pPr algn="l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C4A0DF39-9884-A547-9534-11AE3B105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1885" y="1787761"/>
            <a:ext cx="4327437" cy="2772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901700" indent="0">
              <a:buFont typeface="Wingdings" pitchFamily="2" charset="2"/>
              <a:buNone/>
              <a:tabLst/>
              <a:defRPr sz="11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  <a:p>
            <a:pPr lvl="2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CA15B9-372B-774F-8AC9-3E974E91A63C}"/>
              </a:ext>
            </a:extLst>
          </p:cNvPr>
          <p:cNvSpPr txBox="1"/>
          <p:nvPr/>
        </p:nvSpPr>
        <p:spPr>
          <a:xfrm>
            <a:off x="0" y="4943449"/>
            <a:ext cx="4699322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4" name="Shape 12">
            <a:extLst>
              <a:ext uri="{FF2B5EF4-FFF2-40B4-BE49-F238E27FC236}">
                <a16:creationId xmlns:a16="http://schemas.microsoft.com/office/drawing/2014/main" id="{BA6B84F7-9D40-8E4C-B1D1-619D9458643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07A58C-D42D-234D-9608-91C2F2CF302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65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651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2" r:id="rId2"/>
    <p:sldLayoutId id="2147483665" r:id="rId3"/>
    <p:sldLayoutId id="2147483697" r:id="rId4"/>
    <p:sldLayoutId id="2147483698" r:id="rId5"/>
    <p:sldLayoutId id="2147483662" r:id="rId6"/>
    <p:sldLayoutId id="2147483663" r:id="rId7"/>
    <p:sldLayoutId id="2147483664" r:id="rId8"/>
    <p:sldLayoutId id="2147483667" r:id="rId9"/>
    <p:sldLayoutId id="2147483691" r:id="rId10"/>
    <p:sldLayoutId id="2147483668" r:id="rId11"/>
    <p:sldLayoutId id="2147483669" r:id="rId12"/>
    <p:sldLayoutId id="2147483670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71" r:id="rId23"/>
    <p:sldLayoutId id="2147483686" r:id="rId24"/>
    <p:sldLayoutId id="2147483682" r:id="rId25"/>
    <p:sldLayoutId id="2147483683" r:id="rId26"/>
    <p:sldLayoutId id="2147483693" r:id="rId27"/>
    <p:sldLayoutId id="2147483694" r:id="rId28"/>
    <p:sldLayoutId id="2147483689" r:id="rId29"/>
    <p:sldLayoutId id="2147483695" r:id="rId30"/>
    <p:sldLayoutId id="2147483696" r:id="rId3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1600" kern="1200">
          <a:solidFill>
            <a:schemeClr val="tx2"/>
          </a:solidFill>
          <a:latin typeface="Century Gothic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Calibri" pitchFamily="34" charset="0"/>
        <a:buChar char="▪"/>
        <a:defRPr sz="18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Calibri" pitchFamily="34" charset="0"/>
        <a:buChar char="▪"/>
        <a:defRPr sz="16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Calibri" pitchFamily="34" charset="0"/>
        <a:buChar char="▪"/>
        <a:defRPr sz="12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Calibri" pitchFamily="34" charset="0"/>
        <a:buChar char="▪"/>
        <a:defRPr sz="12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Calibri" pitchFamily="34" charset="0"/>
        <a:buChar char="▪"/>
        <a:defRPr sz="12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350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s://www.kaggle.com/selfishgene/historical-hourly-weather-data" TargetMode="External"/><Relationship Id="rId1" Type="http://schemas.openxmlformats.org/officeDocument/2006/relationships/slideLayout" Target="../slideLayouts/slideLayout4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87A970-9238-4F42-9838-BBED87F1A1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 b="-2"/>
          <a:stretch/>
        </p:blipFill>
        <p:spPr>
          <a:xfrm>
            <a:off x="20" y="10"/>
            <a:ext cx="9143751" cy="51434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84DA0F-77E7-F746-8294-26744957A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2477" y="744165"/>
            <a:ext cx="4685481" cy="3655169"/>
          </a:xfrm>
        </p:spPr>
        <p:txBody>
          <a:bodyPr vert="horz" lIns="91440" tIns="45720" rIns="91440" bIns="0" rtlCol="0" anchor="ctr">
            <a:normAutofit/>
          </a:bodyPr>
          <a:lstStyle/>
          <a:p>
            <a:pPr algn="l" defTabSz="914400"/>
            <a:r>
              <a:rPr lang="en-US" sz="3600" dirty="0">
                <a:solidFill>
                  <a:schemeClr val="tx1"/>
                </a:solidFill>
                <a:cs typeface="+mj-cs"/>
              </a:rPr>
              <a:t>NYC TAXI DEMAND PREDICTION</a:t>
            </a:r>
            <a:br>
              <a:rPr lang="en-US" sz="3600" dirty="0">
                <a:solidFill>
                  <a:schemeClr val="tx1"/>
                </a:solidFill>
                <a:cs typeface="+mj-cs"/>
              </a:rPr>
            </a:br>
            <a:br>
              <a:rPr lang="en-US" sz="3600" dirty="0">
                <a:solidFill>
                  <a:schemeClr val="tx1"/>
                </a:solidFill>
                <a:cs typeface="+mj-cs"/>
              </a:rPr>
            </a:br>
            <a:r>
              <a:rPr lang="en-US" sz="2000" dirty="0">
                <a:solidFill>
                  <a:schemeClr val="tx1"/>
                </a:solidFill>
                <a:cs typeface="+mj-cs"/>
              </a:rPr>
              <a:t>Mini Project 3</a:t>
            </a:r>
            <a:br>
              <a:rPr lang="en-US" sz="2000" dirty="0">
                <a:solidFill>
                  <a:schemeClr val="tx1"/>
                </a:solidFill>
                <a:cs typeface="+mj-cs"/>
              </a:rPr>
            </a:br>
            <a:r>
              <a:rPr lang="en-US" sz="2000" dirty="0">
                <a:solidFill>
                  <a:schemeClr val="tx1"/>
                </a:solidFill>
                <a:cs typeface="+mj-cs"/>
              </a:rPr>
              <a:t>Sang Don Lee</a:t>
            </a:r>
            <a:br>
              <a:rPr lang="en-US" sz="2000" dirty="0">
                <a:solidFill>
                  <a:schemeClr val="tx1"/>
                </a:solidFill>
                <a:cs typeface="+mj-cs"/>
              </a:rPr>
            </a:br>
            <a:r>
              <a:rPr lang="en-US" sz="2000" dirty="0">
                <a:solidFill>
                  <a:schemeClr val="tx1"/>
                </a:solidFill>
                <a:cs typeface="+mj-cs"/>
              </a:rPr>
              <a:t>31/10/2020</a:t>
            </a:r>
          </a:p>
        </p:txBody>
      </p:sp>
    </p:spTree>
    <p:extLst>
      <p:ext uri="{BB962C8B-B14F-4D97-AF65-F5344CB8AC3E}">
        <p14:creationId xmlns:p14="http://schemas.microsoft.com/office/powerpoint/2010/main" val="1122179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E6BE2-5D18-CE40-BD36-71FF85DD2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022" y="274320"/>
            <a:ext cx="7025402" cy="8915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23075" cy="1168659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68730"/>
            <a:ext cx="9144000" cy="387477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68730"/>
            <a:ext cx="728740" cy="1572735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6C6F13-FABE-2442-86B3-4ADB1EC1FA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40022" y="1632204"/>
            <a:ext cx="7025403" cy="30312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 defTabSz="914400">
              <a:buFont typeface="Arial" panose="020B0604020202020204" pitchFamily="34" charset="0"/>
              <a:buChar char="•"/>
            </a:pPr>
            <a:endParaRPr lang="en-US" sz="1800">
              <a:solidFill>
                <a:schemeClr val="tx1"/>
              </a:solidFill>
              <a:cs typeface="+mn-cs"/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7" name="Content Placeholder 5" title="Web Viewer">
                <a:extLst>
                  <a:ext uri="{FF2B5EF4-FFF2-40B4-BE49-F238E27FC236}">
                    <a16:creationId xmlns:a16="http://schemas.microsoft.com/office/drawing/2014/main" id="{EE66F7BA-7EF6-2E46-B59A-895756A732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9684375"/>
                  </p:ext>
                </p:extLst>
              </p:nvPr>
            </p:nvGraphicFramePr>
            <p:xfrm>
              <a:off x="0" y="0"/>
              <a:ext cx="9144000" cy="51435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7" name="Content Placeholder 5" title="Web Viewer">
                <a:extLst>
                  <a:ext uri="{FF2B5EF4-FFF2-40B4-BE49-F238E27FC236}">
                    <a16:creationId xmlns:a16="http://schemas.microsoft.com/office/drawing/2014/main" id="{EE66F7BA-7EF6-2E46-B59A-895756A732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9144000" cy="5143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5857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FE0E660-DA7A-4E39-8C53-4079A7C2B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92853"/>
            <a:ext cx="5850331" cy="4272015"/>
          </a:xfrm>
          <a:custGeom>
            <a:avLst/>
            <a:gdLst>
              <a:gd name="connsiteX0" fmla="*/ 0 w 7800441"/>
              <a:gd name="connsiteY0" fmla="*/ 0 h 5696020"/>
              <a:gd name="connsiteX1" fmla="*/ 7800441 w 7800441"/>
              <a:gd name="connsiteY1" fmla="*/ 0 h 5696020"/>
              <a:gd name="connsiteX2" fmla="*/ 5037161 w 7800441"/>
              <a:gd name="connsiteY2" fmla="*/ 5696020 h 5696020"/>
              <a:gd name="connsiteX3" fmla="*/ 0 w 7800441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0441" h="5696020">
                <a:moveTo>
                  <a:pt x="0" y="0"/>
                </a:moveTo>
                <a:lnTo>
                  <a:pt x="7800441" y="0"/>
                </a:lnTo>
                <a:lnTo>
                  <a:pt x="5037161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DAF1F1-7F39-2B49-88D2-1EA2FFF87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5800"/>
            <a:ext cx="3833622" cy="8229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happened??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B23FA-263A-0048-9275-47B8E548D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1748790"/>
            <a:ext cx="3284982" cy="26609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 defTabSz="9144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cs typeface="+mn-cs"/>
              </a:rPr>
              <a:t>26-27/January/2015</a:t>
            </a:r>
          </a:p>
          <a:p>
            <a:pPr lvl="1" indent="-228600" defTabSz="914400"/>
            <a:r>
              <a:rPr lang="en-US" sz="1400" dirty="0">
                <a:solidFill>
                  <a:srgbClr val="FFFFFF"/>
                </a:solidFill>
              </a:rPr>
              <a:t>Blizzard</a:t>
            </a:r>
          </a:p>
          <a:p>
            <a:pPr lvl="1" indent="-228600" defTabSz="914400"/>
            <a:endParaRPr lang="en-US" sz="1400" dirty="0">
              <a:solidFill>
                <a:srgbClr val="FFFFFF"/>
              </a:solidFill>
            </a:endParaRPr>
          </a:p>
          <a:p>
            <a:pPr lvl="0" indent="-228600" algn="l" defTabSz="9144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cs typeface="+mn-cs"/>
              </a:rPr>
              <a:t>4/July/2015</a:t>
            </a:r>
          </a:p>
          <a:p>
            <a:pPr lvl="1" indent="-228600" defTabSz="914400"/>
            <a:r>
              <a:rPr lang="en-US" sz="1400" dirty="0">
                <a:solidFill>
                  <a:srgbClr val="FFFFFF"/>
                </a:solidFill>
              </a:rPr>
              <a:t>NYC Fireworks</a:t>
            </a:r>
          </a:p>
          <a:p>
            <a:pPr lvl="1" indent="-228600" defTabSz="914400"/>
            <a:endParaRPr lang="en-US" sz="1400" dirty="0">
              <a:solidFill>
                <a:srgbClr val="FFFFFF"/>
              </a:solidFill>
            </a:endParaRPr>
          </a:p>
          <a:p>
            <a:pPr lvl="0" indent="-228600" algn="l" defTabSz="9144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cs typeface="+mn-cs"/>
              </a:rPr>
              <a:t>26/Nov/2015</a:t>
            </a:r>
          </a:p>
          <a:p>
            <a:pPr lvl="1" indent="-228600" defTabSz="914400"/>
            <a:r>
              <a:rPr lang="en-US" sz="1400" dirty="0">
                <a:solidFill>
                  <a:srgbClr val="FFFFFF"/>
                </a:solidFill>
              </a:rPr>
              <a:t>Thanksgiving </a:t>
            </a:r>
            <a:r>
              <a:rPr lang="en-US" sz="1400">
                <a:solidFill>
                  <a:srgbClr val="FFFFFF"/>
                </a:solidFill>
              </a:rPr>
              <a:t>Day Parade</a:t>
            </a:r>
            <a:r>
              <a:rPr lang="en-US" sz="1400" dirty="0">
                <a:solidFill>
                  <a:srgbClr val="FFFFFF"/>
                </a:solidFill>
                <a:cs typeface="+mn-cs"/>
              </a:rPr>
              <a:t>	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65B713-16BA-4546-9DA9-6A56DC4F25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8339" y="392853"/>
            <a:ext cx="4065660" cy="2068365"/>
          </a:xfrm>
          <a:custGeom>
            <a:avLst/>
            <a:gdLst/>
            <a:ahLst/>
            <a:cxnLst/>
            <a:rect l="l" t="t" r="r" b="b"/>
            <a:pathLst>
              <a:path w="5420880" h="2757819">
                <a:moveTo>
                  <a:pt x="1277860" y="0"/>
                </a:moveTo>
                <a:lnTo>
                  <a:pt x="5420880" y="0"/>
                </a:lnTo>
                <a:lnTo>
                  <a:pt x="5420880" y="2757819"/>
                </a:lnTo>
                <a:lnTo>
                  <a:pt x="0" y="2757819"/>
                </a:lnTo>
                <a:close/>
              </a:path>
            </a:pathLst>
          </a:cu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A590166-297D-8440-92A4-1CEFB82AE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 bwMode="auto">
          <a:xfrm>
            <a:off x="3593306" y="2597292"/>
            <a:ext cx="3778821" cy="2067576"/>
          </a:xfrm>
          <a:custGeom>
            <a:avLst/>
            <a:gdLst/>
            <a:ahLst/>
            <a:cxnLst/>
            <a:rect l="l" t="t" r="r" b="b"/>
            <a:pathLst>
              <a:path w="4570758" h="2500884">
                <a:moveTo>
                  <a:pt x="1717230" y="0"/>
                </a:moveTo>
                <a:lnTo>
                  <a:pt x="4570758" y="0"/>
                </a:lnTo>
                <a:lnTo>
                  <a:pt x="3411951" y="2500884"/>
                </a:lnTo>
                <a:lnTo>
                  <a:pt x="3405728" y="2500884"/>
                </a:lnTo>
                <a:lnTo>
                  <a:pt x="2215937" y="2500884"/>
                </a:lnTo>
                <a:lnTo>
                  <a:pt x="565892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The 89th Annual Macy's Thanksgiving Day Parade(R) kicks off the holiday season on Thursday, Nov. 26 at 9 a.m., Live in New York City. (Graphic: Business Wire)">
            <a:extLst>
              <a:ext uri="{FF2B5EF4-FFF2-40B4-BE49-F238E27FC236}">
                <a16:creationId xmlns:a16="http://schemas.microsoft.com/office/drawing/2014/main" id="{3F2F1D4F-53E2-704F-8EA9-FD6367E54C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00472" y="2597292"/>
            <a:ext cx="3043527" cy="2067576"/>
          </a:xfrm>
          <a:custGeom>
            <a:avLst/>
            <a:gdLst/>
            <a:ahLst/>
            <a:cxnLst/>
            <a:rect l="l" t="t" r="r" b="b"/>
            <a:pathLst>
              <a:path w="4058036" h="2756769">
                <a:moveTo>
                  <a:pt x="1892933" y="0"/>
                </a:moveTo>
                <a:lnTo>
                  <a:pt x="4058036" y="0"/>
                </a:lnTo>
                <a:lnTo>
                  <a:pt x="4058036" y="2756769"/>
                </a:lnTo>
                <a:lnTo>
                  <a:pt x="0" y="2756769"/>
                </a:lnTo>
                <a:lnTo>
                  <a:pt x="0" y="2756768"/>
                </a:lnTo>
                <a:lnTo>
                  <a:pt x="608684" y="2756768"/>
                </a:lnTo>
                <a:lnTo>
                  <a:pt x="615560" y="275676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235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052D0E8-5725-42F1-BA8A-2E793289AB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5020091" cy="1133479"/>
          </a:xfrm>
          <a:custGeom>
            <a:avLst/>
            <a:gdLst>
              <a:gd name="connsiteX0" fmla="*/ 2147981 w 6693455"/>
              <a:gd name="connsiteY0" fmla="*/ 0 h 1511306"/>
              <a:gd name="connsiteX1" fmla="*/ 6693455 w 6693455"/>
              <a:gd name="connsiteY1" fmla="*/ 0 h 1511306"/>
              <a:gd name="connsiteX2" fmla="*/ 5995838 w 6693455"/>
              <a:gd name="connsiteY2" fmla="*/ 1511301 h 1511306"/>
              <a:gd name="connsiteX3" fmla="*/ 2147982 w 6693455"/>
              <a:gd name="connsiteY3" fmla="*/ 1511301 h 1511306"/>
              <a:gd name="connsiteX4" fmla="*/ 2147982 w 6693455"/>
              <a:gd name="connsiteY4" fmla="*/ 1511304 h 1511306"/>
              <a:gd name="connsiteX5" fmla="*/ 680261 w 6693455"/>
              <a:gd name="connsiteY5" fmla="*/ 1511304 h 1511306"/>
              <a:gd name="connsiteX6" fmla="*/ 680261 w 6693455"/>
              <a:gd name="connsiteY6" fmla="*/ 1511306 h 1511306"/>
              <a:gd name="connsiteX7" fmla="*/ 0 w 6693455"/>
              <a:gd name="connsiteY7" fmla="*/ 1511306 h 1511306"/>
              <a:gd name="connsiteX8" fmla="*/ 0 w 6693455"/>
              <a:gd name="connsiteY8" fmla="*/ 2 h 1511306"/>
              <a:gd name="connsiteX9" fmla="*/ 680261 w 6693455"/>
              <a:gd name="connsiteY9" fmla="*/ 2 h 1511306"/>
              <a:gd name="connsiteX10" fmla="*/ 680261 w 6693455"/>
              <a:gd name="connsiteY10" fmla="*/ 2544 h 1511306"/>
              <a:gd name="connsiteX11" fmla="*/ 2147981 w 6693455"/>
              <a:gd name="connsiteY11" fmla="*/ 2544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93455" h="1511306">
                <a:moveTo>
                  <a:pt x="2147981" y="0"/>
                </a:moveTo>
                <a:lnTo>
                  <a:pt x="6693455" y="0"/>
                </a:lnTo>
                <a:lnTo>
                  <a:pt x="5995838" y="1511301"/>
                </a:lnTo>
                <a:lnTo>
                  <a:pt x="2147982" y="1511301"/>
                </a:lnTo>
                <a:lnTo>
                  <a:pt x="2147982" y="1511304"/>
                </a:lnTo>
                <a:lnTo>
                  <a:pt x="680261" y="1511304"/>
                </a:lnTo>
                <a:lnTo>
                  <a:pt x="680261" y="1511306"/>
                </a:lnTo>
                <a:lnTo>
                  <a:pt x="0" y="1511306"/>
                </a:lnTo>
                <a:lnTo>
                  <a:pt x="0" y="2"/>
                </a:lnTo>
                <a:lnTo>
                  <a:pt x="680261" y="2"/>
                </a:lnTo>
                <a:lnTo>
                  <a:pt x="680261" y="2544"/>
                </a:lnTo>
                <a:lnTo>
                  <a:pt x="2147981" y="254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1BDE7A-0F35-5248-9DCB-D5753B25B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3"/>
            <a:ext cx="3750609" cy="8572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2400">
                <a:solidFill>
                  <a:schemeClr val="tx1"/>
                </a:solidFill>
                <a:cs typeface="+mj-cs"/>
              </a:rPr>
              <a:t>Hourly Demand</a:t>
            </a:r>
            <a:br>
              <a:rPr lang="en-US" sz="2400">
                <a:solidFill>
                  <a:schemeClr val="tx1"/>
                </a:solidFill>
                <a:cs typeface="+mj-cs"/>
              </a:rPr>
            </a:br>
            <a:r>
              <a:rPr lang="en-US" sz="2400">
                <a:solidFill>
                  <a:schemeClr val="tx1"/>
                </a:solidFill>
                <a:cs typeface="+mj-cs"/>
              </a:rPr>
              <a:t>Weekend is matter?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1C81BFC-A665-4DFF-AFE8-B85ACB3E0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68730"/>
            <a:ext cx="4448591" cy="387477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E5849-CC28-F04C-8675-210F668C94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1632204"/>
            <a:ext cx="2504514" cy="27294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 defTabSz="9144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FFFFFF"/>
                </a:solidFill>
                <a:cs typeface="+mn-cs"/>
              </a:rPr>
              <a:t>Patterns? </a:t>
            </a:r>
          </a:p>
        </p:txBody>
      </p:sp>
      <p:pic>
        <p:nvPicPr>
          <p:cNvPr id="7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4E38BE43-D542-684F-8222-06AF08B52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764743" y="857092"/>
            <a:ext cx="4026559" cy="1550224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B31EFB22-E4BE-5B44-98E8-6C672E5D2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776742" y="2977429"/>
            <a:ext cx="5020091" cy="1794682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54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63509-C646-324C-A2E4-B1AC20CA5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022" y="274320"/>
            <a:ext cx="7025402" cy="8915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Pickup Area Heatmap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23075" cy="1168659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68730"/>
            <a:ext cx="9144000" cy="387477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68730"/>
            <a:ext cx="728740" cy="1572735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473AE-4D4A-5C4E-AC85-4FD7E11F02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40022" y="1632204"/>
            <a:ext cx="7025403" cy="30312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 defTabSz="9144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cs typeface="+mn-cs"/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7" name="Content Placeholder 9" title="Web Viewer">
                <a:extLst>
                  <a:ext uri="{FF2B5EF4-FFF2-40B4-BE49-F238E27FC236}">
                    <a16:creationId xmlns:a16="http://schemas.microsoft.com/office/drawing/2014/main" id="{FDA659AD-5E43-1047-A3C6-9ED0B931F5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4339021"/>
                  </p:ext>
                </p:extLst>
              </p:nvPr>
            </p:nvGraphicFramePr>
            <p:xfrm>
              <a:off x="878575" y="1265931"/>
              <a:ext cx="8265425" cy="387477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7" name="Content Placeholder 9" title="Web Viewer">
                <a:extLst>
                  <a:ext uri="{FF2B5EF4-FFF2-40B4-BE49-F238E27FC236}">
                    <a16:creationId xmlns:a16="http://schemas.microsoft.com/office/drawing/2014/main" id="{FDA659AD-5E43-1047-A3C6-9ED0B931F5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8575" y="1265931"/>
                <a:ext cx="8265425" cy="38747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8484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F470-285A-A546-9B93-6F2D98802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471949"/>
            <a:ext cx="2750280" cy="41297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6BF7107-E06D-1E44-85E1-9BB177DB7367}"/>
              </a:ext>
            </a:extLst>
          </p:cNvPr>
          <p:cNvGrpSpPr/>
          <p:nvPr/>
        </p:nvGrpSpPr>
        <p:grpSpPr>
          <a:xfrm>
            <a:off x="3963924" y="592874"/>
            <a:ext cx="4697730" cy="3957751"/>
            <a:chOff x="3963924" y="592874"/>
            <a:chExt cx="4697730" cy="3957751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7AD0B26-2801-7849-8633-36FD1E768D18}"/>
                </a:ext>
              </a:extLst>
            </p:cNvPr>
            <p:cNvSpPr/>
            <p:nvPr/>
          </p:nvSpPr>
          <p:spPr>
            <a:xfrm>
              <a:off x="3963924" y="592874"/>
              <a:ext cx="4697730" cy="599625"/>
            </a:xfrm>
            <a:custGeom>
              <a:avLst/>
              <a:gdLst>
                <a:gd name="connsiteX0" fmla="*/ 0 w 4697730"/>
                <a:gd name="connsiteY0" fmla="*/ 99939 h 599625"/>
                <a:gd name="connsiteX1" fmla="*/ 99939 w 4697730"/>
                <a:gd name="connsiteY1" fmla="*/ 0 h 599625"/>
                <a:gd name="connsiteX2" fmla="*/ 4597791 w 4697730"/>
                <a:gd name="connsiteY2" fmla="*/ 0 h 599625"/>
                <a:gd name="connsiteX3" fmla="*/ 4697730 w 4697730"/>
                <a:gd name="connsiteY3" fmla="*/ 99939 h 599625"/>
                <a:gd name="connsiteX4" fmla="*/ 4697730 w 4697730"/>
                <a:gd name="connsiteY4" fmla="*/ 499686 h 599625"/>
                <a:gd name="connsiteX5" fmla="*/ 4597791 w 4697730"/>
                <a:gd name="connsiteY5" fmla="*/ 599625 h 599625"/>
                <a:gd name="connsiteX6" fmla="*/ 99939 w 4697730"/>
                <a:gd name="connsiteY6" fmla="*/ 599625 h 599625"/>
                <a:gd name="connsiteX7" fmla="*/ 0 w 4697730"/>
                <a:gd name="connsiteY7" fmla="*/ 499686 h 599625"/>
                <a:gd name="connsiteX8" fmla="*/ 0 w 4697730"/>
                <a:gd name="connsiteY8" fmla="*/ 99939 h 59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7730" h="599625">
                  <a:moveTo>
                    <a:pt x="0" y="99939"/>
                  </a:moveTo>
                  <a:cubicBezTo>
                    <a:pt x="0" y="44744"/>
                    <a:pt x="44744" y="0"/>
                    <a:pt x="99939" y="0"/>
                  </a:cubicBezTo>
                  <a:lnTo>
                    <a:pt x="4597791" y="0"/>
                  </a:lnTo>
                  <a:cubicBezTo>
                    <a:pt x="4652986" y="0"/>
                    <a:pt x="4697730" y="44744"/>
                    <a:pt x="4697730" y="99939"/>
                  </a:cubicBezTo>
                  <a:lnTo>
                    <a:pt x="4697730" y="499686"/>
                  </a:lnTo>
                  <a:cubicBezTo>
                    <a:pt x="4697730" y="554881"/>
                    <a:pt x="4652986" y="599625"/>
                    <a:pt x="4597791" y="599625"/>
                  </a:cubicBezTo>
                  <a:lnTo>
                    <a:pt x="99939" y="599625"/>
                  </a:lnTo>
                  <a:cubicBezTo>
                    <a:pt x="44744" y="599625"/>
                    <a:pt x="0" y="554881"/>
                    <a:pt x="0" y="499686"/>
                  </a:cubicBezTo>
                  <a:lnTo>
                    <a:pt x="0" y="99939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4521" tIns="124521" rIns="124521" bIns="124521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b="0" i="0" kern="1200"/>
                <a:t>Business Question</a:t>
              </a:r>
              <a:endParaRPr lang="en-US" sz="2500" kern="120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DF60AB31-5215-6647-961B-2969E85FD059}"/>
                </a:ext>
              </a:extLst>
            </p:cNvPr>
            <p:cNvSpPr/>
            <p:nvPr/>
          </p:nvSpPr>
          <p:spPr>
            <a:xfrm>
              <a:off x="3963924" y="1264499"/>
              <a:ext cx="4697730" cy="599625"/>
            </a:xfrm>
            <a:custGeom>
              <a:avLst/>
              <a:gdLst>
                <a:gd name="connsiteX0" fmla="*/ 0 w 4697730"/>
                <a:gd name="connsiteY0" fmla="*/ 99939 h 599625"/>
                <a:gd name="connsiteX1" fmla="*/ 99939 w 4697730"/>
                <a:gd name="connsiteY1" fmla="*/ 0 h 599625"/>
                <a:gd name="connsiteX2" fmla="*/ 4597791 w 4697730"/>
                <a:gd name="connsiteY2" fmla="*/ 0 h 599625"/>
                <a:gd name="connsiteX3" fmla="*/ 4697730 w 4697730"/>
                <a:gd name="connsiteY3" fmla="*/ 99939 h 599625"/>
                <a:gd name="connsiteX4" fmla="*/ 4697730 w 4697730"/>
                <a:gd name="connsiteY4" fmla="*/ 499686 h 599625"/>
                <a:gd name="connsiteX5" fmla="*/ 4597791 w 4697730"/>
                <a:gd name="connsiteY5" fmla="*/ 599625 h 599625"/>
                <a:gd name="connsiteX6" fmla="*/ 99939 w 4697730"/>
                <a:gd name="connsiteY6" fmla="*/ 599625 h 599625"/>
                <a:gd name="connsiteX7" fmla="*/ 0 w 4697730"/>
                <a:gd name="connsiteY7" fmla="*/ 499686 h 599625"/>
                <a:gd name="connsiteX8" fmla="*/ 0 w 4697730"/>
                <a:gd name="connsiteY8" fmla="*/ 99939 h 59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7730" h="599625">
                  <a:moveTo>
                    <a:pt x="0" y="99939"/>
                  </a:moveTo>
                  <a:cubicBezTo>
                    <a:pt x="0" y="44744"/>
                    <a:pt x="44744" y="0"/>
                    <a:pt x="99939" y="0"/>
                  </a:cubicBezTo>
                  <a:lnTo>
                    <a:pt x="4597791" y="0"/>
                  </a:lnTo>
                  <a:cubicBezTo>
                    <a:pt x="4652986" y="0"/>
                    <a:pt x="4697730" y="44744"/>
                    <a:pt x="4697730" y="99939"/>
                  </a:cubicBezTo>
                  <a:lnTo>
                    <a:pt x="4697730" y="499686"/>
                  </a:lnTo>
                  <a:cubicBezTo>
                    <a:pt x="4697730" y="554881"/>
                    <a:pt x="4652986" y="599625"/>
                    <a:pt x="4597791" y="599625"/>
                  </a:cubicBezTo>
                  <a:lnTo>
                    <a:pt x="99939" y="599625"/>
                  </a:lnTo>
                  <a:cubicBezTo>
                    <a:pt x="44744" y="599625"/>
                    <a:pt x="0" y="554881"/>
                    <a:pt x="0" y="499686"/>
                  </a:cubicBezTo>
                  <a:lnTo>
                    <a:pt x="0" y="99939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1273292"/>
                <a:satOff val="2160"/>
                <a:lumOff val="-78"/>
                <a:alphaOff val="0"/>
              </a:schemeClr>
            </a:fillRef>
            <a:effectRef idx="0">
              <a:schemeClr val="accent2">
                <a:hueOff val="1273292"/>
                <a:satOff val="2160"/>
                <a:lumOff val="-7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4521" tIns="124521" rIns="124521" bIns="124521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b="0" i="0" kern="1200"/>
                <a:t>Project Pipeline</a:t>
              </a:r>
              <a:endParaRPr lang="en-US" sz="2500" kern="120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0BB99F2-DDC0-474F-BC50-816C717718A3}"/>
                </a:ext>
              </a:extLst>
            </p:cNvPr>
            <p:cNvSpPr/>
            <p:nvPr/>
          </p:nvSpPr>
          <p:spPr>
            <a:xfrm>
              <a:off x="3963924" y="1936125"/>
              <a:ext cx="4697730" cy="599625"/>
            </a:xfrm>
            <a:custGeom>
              <a:avLst/>
              <a:gdLst>
                <a:gd name="connsiteX0" fmla="*/ 0 w 4697730"/>
                <a:gd name="connsiteY0" fmla="*/ 99939 h 599625"/>
                <a:gd name="connsiteX1" fmla="*/ 99939 w 4697730"/>
                <a:gd name="connsiteY1" fmla="*/ 0 h 599625"/>
                <a:gd name="connsiteX2" fmla="*/ 4597791 w 4697730"/>
                <a:gd name="connsiteY2" fmla="*/ 0 h 599625"/>
                <a:gd name="connsiteX3" fmla="*/ 4697730 w 4697730"/>
                <a:gd name="connsiteY3" fmla="*/ 99939 h 599625"/>
                <a:gd name="connsiteX4" fmla="*/ 4697730 w 4697730"/>
                <a:gd name="connsiteY4" fmla="*/ 499686 h 599625"/>
                <a:gd name="connsiteX5" fmla="*/ 4597791 w 4697730"/>
                <a:gd name="connsiteY5" fmla="*/ 599625 h 599625"/>
                <a:gd name="connsiteX6" fmla="*/ 99939 w 4697730"/>
                <a:gd name="connsiteY6" fmla="*/ 599625 h 599625"/>
                <a:gd name="connsiteX7" fmla="*/ 0 w 4697730"/>
                <a:gd name="connsiteY7" fmla="*/ 499686 h 599625"/>
                <a:gd name="connsiteX8" fmla="*/ 0 w 4697730"/>
                <a:gd name="connsiteY8" fmla="*/ 99939 h 59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7730" h="599625">
                  <a:moveTo>
                    <a:pt x="0" y="99939"/>
                  </a:moveTo>
                  <a:cubicBezTo>
                    <a:pt x="0" y="44744"/>
                    <a:pt x="44744" y="0"/>
                    <a:pt x="99939" y="0"/>
                  </a:cubicBezTo>
                  <a:lnTo>
                    <a:pt x="4597791" y="0"/>
                  </a:lnTo>
                  <a:cubicBezTo>
                    <a:pt x="4652986" y="0"/>
                    <a:pt x="4697730" y="44744"/>
                    <a:pt x="4697730" y="99939"/>
                  </a:cubicBezTo>
                  <a:lnTo>
                    <a:pt x="4697730" y="499686"/>
                  </a:lnTo>
                  <a:cubicBezTo>
                    <a:pt x="4697730" y="554881"/>
                    <a:pt x="4652986" y="599625"/>
                    <a:pt x="4597791" y="599625"/>
                  </a:cubicBezTo>
                  <a:lnTo>
                    <a:pt x="99939" y="599625"/>
                  </a:lnTo>
                  <a:cubicBezTo>
                    <a:pt x="44744" y="599625"/>
                    <a:pt x="0" y="554881"/>
                    <a:pt x="0" y="499686"/>
                  </a:cubicBezTo>
                  <a:lnTo>
                    <a:pt x="0" y="99939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2546585"/>
                <a:satOff val="4320"/>
                <a:lumOff val="-157"/>
                <a:alphaOff val="0"/>
              </a:schemeClr>
            </a:fillRef>
            <a:effectRef idx="0">
              <a:schemeClr val="accent2">
                <a:hueOff val="2546585"/>
                <a:satOff val="4320"/>
                <a:lumOff val="-157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4521" tIns="124521" rIns="124521" bIns="124521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b="0" i="0" kern="1200"/>
                <a:t>Dataset</a:t>
              </a:r>
              <a:endParaRPr lang="en-US" sz="2500" kern="120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8E06C04-0C40-5E41-B75F-3DB4BC585B6A}"/>
                </a:ext>
              </a:extLst>
            </p:cNvPr>
            <p:cNvSpPr/>
            <p:nvPr/>
          </p:nvSpPr>
          <p:spPr>
            <a:xfrm>
              <a:off x="3963924" y="2607750"/>
              <a:ext cx="4697730" cy="599625"/>
            </a:xfrm>
            <a:custGeom>
              <a:avLst/>
              <a:gdLst>
                <a:gd name="connsiteX0" fmla="*/ 0 w 4697730"/>
                <a:gd name="connsiteY0" fmla="*/ 99939 h 599625"/>
                <a:gd name="connsiteX1" fmla="*/ 99939 w 4697730"/>
                <a:gd name="connsiteY1" fmla="*/ 0 h 599625"/>
                <a:gd name="connsiteX2" fmla="*/ 4597791 w 4697730"/>
                <a:gd name="connsiteY2" fmla="*/ 0 h 599625"/>
                <a:gd name="connsiteX3" fmla="*/ 4697730 w 4697730"/>
                <a:gd name="connsiteY3" fmla="*/ 99939 h 599625"/>
                <a:gd name="connsiteX4" fmla="*/ 4697730 w 4697730"/>
                <a:gd name="connsiteY4" fmla="*/ 499686 h 599625"/>
                <a:gd name="connsiteX5" fmla="*/ 4597791 w 4697730"/>
                <a:gd name="connsiteY5" fmla="*/ 599625 h 599625"/>
                <a:gd name="connsiteX6" fmla="*/ 99939 w 4697730"/>
                <a:gd name="connsiteY6" fmla="*/ 599625 h 599625"/>
                <a:gd name="connsiteX7" fmla="*/ 0 w 4697730"/>
                <a:gd name="connsiteY7" fmla="*/ 499686 h 599625"/>
                <a:gd name="connsiteX8" fmla="*/ 0 w 4697730"/>
                <a:gd name="connsiteY8" fmla="*/ 99939 h 59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7730" h="599625">
                  <a:moveTo>
                    <a:pt x="0" y="99939"/>
                  </a:moveTo>
                  <a:cubicBezTo>
                    <a:pt x="0" y="44744"/>
                    <a:pt x="44744" y="0"/>
                    <a:pt x="99939" y="0"/>
                  </a:cubicBezTo>
                  <a:lnTo>
                    <a:pt x="4597791" y="0"/>
                  </a:lnTo>
                  <a:cubicBezTo>
                    <a:pt x="4652986" y="0"/>
                    <a:pt x="4697730" y="44744"/>
                    <a:pt x="4697730" y="99939"/>
                  </a:cubicBezTo>
                  <a:lnTo>
                    <a:pt x="4697730" y="499686"/>
                  </a:lnTo>
                  <a:cubicBezTo>
                    <a:pt x="4697730" y="554881"/>
                    <a:pt x="4652986" y="599625"/>
                    <a:pt x="4597791" y="599625"/>
                  </a:cubicBezTo>
                  <a:lnTo>
                    <a:pt x="99939" y="599625"/>
                  </a:lnTo>
                  <a:cubicBezTo>
                    <a:pt x="44744" y="599625"/>
                    <a:pt x="0" y="554881"/>
                    <a:pt x="0" y="499686"/>
                  </a:cubicBezTo>
                  <a:lnTo>
                    <a:pt x="0" y="99939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3819877"/>
                <a:satOff val="6480"/>
                <a:lumOff val="-235"/>
                <a:alphaOff val="0"/>
              </a:schemeClr>
            </a:fillRef>
            <a:effectRef idx="0">
              <a:schemeClr val="accent2">
                <a:hueOff val="3819877"/>
                <a:satOff val="6480"/>
                <a:lumOff val="-23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4521" tIns="124521" rIns="124521" bIns="124521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500" kern="1200"/>
                <a:t>Visualisation</a:t>
              </a: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44E1C15-9640-8941-9E26-3FC2B4166C02}"/>
                </a:ext>
              </a:extLst>
            </p:cNvPr>
            <p:cNvSpPr/>
            <p:nvPr/>
          </p:nvSpPr>
          <p:spPr>
            <a:xfrm>
              <a:off x="3963924" y="3279375"/>
              <a:ext cx="4697730" cy="599625"/>
            </a:xfrm>
            <a:custGeom>
              <a:avLst/>
              <a:gdLst>
                <a:gd name="connsiteX0" fmla="*/ 0 w 4697730"/>
                <a:gd name="connsiteY0" fmla="*/ 99939 h 599625"/>
                <a:gd name="connsiteX1" fmla="*/ 99939 w 4697730"/>
                <a:gd name="connsiteY1" fmla="*/ 0 h 599625"/>
                <a:gd name="connsiteX2" fmla="*/ 4597791 w 4697730"/>
                <a:gd name="connsiteY2" fmla="*/ 0 h 599625"/>
                <a:gd name="connsiteX3" fmla="*/ 4697730 w 4697730"/>
                <a:gd name="connsiteY3" fmla="*/ 99939 h 599625"/>
                <a:gd name="connsiteX4" fmla="*/ 4697730 w 4697730"/>
                <a:gd name="connsiteY4" fmla="*/ 499686 h 599625"/>
                <a:gd name="connsiteX5" fmla="*/ 4597791 w 4697730"/>
                <a:gd name="connsiteY5" fmla="*/ 599625 h 599625"/>
                <a:gd name="connsiteX6" fmla="*/ 99939 w 4697730"/>
                <a:gd name="connsiteY6" fmla="*/ 599625 h 599625"/>
                <a:gd name="connsiteX7" fmla="*/ 0 w 4697730"/>
                <a:gd name="connsiteY7" fmla="*/ 499686 h 599625"/>
                <a:gd name="connsiteX8" fmla="*/ 0 w 4697730"/>
                <a:gd name="connsiteY8" fmla="*/ 99939 h 59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7730" h="599625">
                  <a:moveTo>
                    <a:pt x="0" y="99939"/>
                  </a:moveTo>
                  <a:cubicBezTo>
                    <a:pt x="0" y="44744"/>
                    <a:pt x="44744" y="0"/>
                    <a:pt x="99939" y="0"/>
                  </a:cubicBezTo>
                  <a:lnTo>
                    <a:pt x="4597791" y="0"/>
                  </a:lnTo>
                  <a:cubicBezTo>
                    <a:pt x="4652986" y="0"/>
                    <a:pt x="4697730" y="44744"/>
                    <a:pt x="4697730" y="99939"/>
                  </a:cubicBezTo>
                  <a:lnTo>
                    <a:pt x="4697730" y="499686"/>
                  </a:lnTo>
                  <a:cubicBezTo>
                    <a:pt x="4697730" y="554881"/>
                    <a:pt x="4652986" y="599625"/>
                    <a:pt x="4597791" y="599625"/>
                  </a:cubicBezTo>
                  <a:lnTo>
                    <a:pt x="99939" y="599625"/>
                  </a:lnTo>
                  <a:cubicBezTo>
                    <a:pt x="44744" y="599625"/>
                    <a:pt x="0" y="554881"/>
                    <a:pt x="0" y="499686"/>
                  </a:cubicBezTo>
                  <a:lnTo>
                    <a:pt x="0" y="99939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5093169"/>
                <a:satOff val="8640"/>
                <a:lumOff val="-314"/>
                <a:alphaOff val="0"/>
              </a:schemeClr>
            </a:fillRef>
            <a:effectRef idx="0">
              <a:schemeClr val="accent2">
                <a:hueOff val="5093169"/>
                <a:satOff val="8640"/>
                <a:lumOff val="-314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4521" tIns="124521" rIns="124521" bIns="124521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b="0" i="0" kern="1200"/>
                <a:t>Modelling</a:t>
              </a:r>
              <a:endParaRPr lang="en-US" sz="2500" kern="120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B49E3DB0-60A3-5644-87CE-A5F51C87455E}"/>
                </a:ext>
              </a:extLst>
            </p:cNvPr>
            <p:cNvSpPr/>
            <p:nvPr/>
          </p:nvSpPr>
          <p:spPr>
            <a:xfrm>
              <a:off x="3963924" y="3951000"/>
              <a:ext cx="4697730" cy="599625"/>
            </a:xfrm>
            <a:custGeom>
              <a:avLst/>
              <a:gdLst>
                <a:gd name="connsiteX0" fmla="*/ 0 w 4697730"/>
                <a:gd name="connsiteY0" fmla="*/ 99939 h 599625"/>
                <a:gd name="connsiteX1" fmla="*/ 99939 w 4697730"/>
                <a:gd name="connsiteY1" fmla="*/ 0 h 599625"/>
                <a:gd name="connsiteX2" fmla="*/ 4597791 w 4697730"/>
                <a:gd name="connsiteY2" fmla="*/ 0 h 599625"/>
                <a:gd name="connsiteX3" fmla="*/ 4697730 w 4697730"/>
                <a:gd name="connsiteY3" fmla="*/ 99939 h 599625"/>
                <a:gd name="connsiteX4" fmla="*/ 4697730 w 4697730"/>
                <a:gd name="connsiteY4" fmla="*/ 499686 h 599625"/>
                <a:gd name="connsiteX5" fmla="*/ 4597791 w 4697730"/>
                <a:gd name="connsiteY5" fmla="*/ 599625 h 599625"/>
                <a:gd name="connsiteX6" fmla="*/ 99939 w 4697730"/>
                <a:gd name="connsiteY6" fmla="*/ 599625 h 599625"/>
                <a:gd name="connsiteX7" fmla="*/ 0 w 4697730"/>
                <a:gd name="connsiteY7" fmla="*/ 499686 h 599625"/>
                <a:gd name="connsiteX8" fmla="*/ 0 w 4697730"/>
                <a:gd name="connsiteY8" fmla="*/ 99939 h 59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7730" h="599625">
                  <a:moveTo>
                    <a:pt x="0" y="99939"/>
                  </a:moveTo>
                  <a:cubicBezTo>
                    <a:pt x="0" y="44744"/>
                    <a:pt x="44744" y="0"/>
                    <a:pt x="99939" y="0"/>
                  </a:cubicBezTo>
                  <a:lnTo>
                    <a:pt x="4597791" y="0"/>
                  </a:lnTo>
                  <a:cubicBezTo>
                    <a:pt x="4652986" y="0"/>
                    <a:pt x="4697730" y="44744"/>
                    <a:pt x="4697730" y="99939"/>
                  </a:cubicBezTo>
                  <a:lnTo>
                    <a:pt x="4697730" y="499686"/>
                  </a:lnTo>
                  <a:cubicBezTo>
                    <a:pt x="4697730" y="554881"/>
                    <a:pt x="4652986" y="599625"/>
                    <a:pt x="4597791" y="599625"/>
                  </a:cubicBezTo>
                  <a:lnTo>
                    <a:pt x="99939" y="599625"/>
                  </a:lnTo>
                  <a:cubicBezTo>
                    <a:pt x="44744" y="599625"/>
                    <a:pt x="0" y="554881"/>
                    <a:pt x="0" y="499686"/>
                  </a:cubicBezTo>
                  <a:lnTo>
                    <a:pt x="0" y="99939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6366461"/>
                <a:satOff val="10800"/>
                <a:lumOff val="-392"/>
                <a:alphaOff val="0"/>
              </a:schemeClr>
            </a:fillRef>
            <a:effectRef idx="0">
              <a:schemeClr val="accent2">
                <a:hueOff val="6366461"/>
                <a:satOff val="10800"/>
                <a:lumOff val="-39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4521" tIns="124521" rIns="124521" bIns="124521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b="0" i="0" kern="1200"/>
                <a:t>Outcome</a:t>
              </a:r>
              <a:endParaRPr lang="en-US" sz="25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695697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9ABD1-7B11-8D44-A4E6-2DD932238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022" y="274320"/>
            <a:ext cx="7025402" cy="8915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Models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23075" cy="1168659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68730"/>
            <a:ext cx="9144000" cy="387477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68730"/>
            <a:ext cx="728740" cy="1572735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AA9C43-87A7-AC44-95AC-2763CF6AF4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40022" y="1632204"/>
            <a:ext cx="7025403" cy="30312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 defTabSz="91440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1"/>
                </a:solidFill>
                <a:cs typeface="+mn-cs"/>
              </a:rPr>
              <a:t>XGBRegressor</a:t>
            </a:r>
            <a:endParaRPr lang="en-US" sz="1800" dirty="0">
              <a:solidFill>
                <a:schemeClr val="tx1"/>
              </a:solidFill>
              <a:cs typeface="+mn-cs"/>
            </a:endParaRPr>
          </a:p>
          <a:p>
            <a:pPr indent="-228600" algn="l" defTabSz="91440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1"/>
                </a:solidFill>
                <a:cs typeface="+mn-cs"/>
              </a:rPr>
              <a:t>LGBMRegressor</a:t>
            </a:r>
            <a:endParaRPr lang="en-US" sz="1800" dirty="0">
              <a:solidFill>
                <a:schemeClr val="tx1"/>
              </a:solidFill>
              <a:cs typeface="+mn-cs"/>
            </a:endParaRPr>
          </a:p>
          <a:p>
            <a:pPr indent="-228600" algn="l" defTabSz="91440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1"/>
                </a:solidFill>
                <a:cs typeface="+mn-cs"/>
              </a:rPr>
              <a:t>RandomForestRegressor</a:t>
            </a:r>
            <a:endParaRPr lang="en-US" sz="1800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7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E5FD74AD-878F-BC4E-A126-8058B647B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372107" y="1555203"/>
            <a:ext cx="4771893" cy="3185237"/>
          </a:xfrm>
          <a:prstGeom prst="rect">
            <a:avLst/>
          </a:prstGeom>
          <a:noFill/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47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D63509-C646-324C-A2E4-B1AC20CA5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373" y="491346"/>
            <a:ext cx="3460439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/>
            <a:r>
              <a:rPr lang="en-US" sz="3200">
                <a:solidFill>
                  <a:schemeClr val="tx1"/>
                </a:solidFill>
                <a:cs typeface="+mj-cs"/>
              </a:rPr>
              <a:t>Feature Imporatance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5228" cy="24254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1533" y="54864"/>
            <a:ext cx="884223" cy="174721"/>
            <a:chOff x="7763256" y="73152"/>
            <a:chExt cx="1178966" cy="232963"/>
          </a:xfrm>
        </p:grpSpPr>
        <p:sp>
          <p:nvSpPr>
            <p:cNvPr id="85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172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70355CF4-0073-C24D-B058-0B0C6A24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859877" y="175863"/>
            <a:ext cx="4190207" cy="210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25488"/>
            <a:ext cx="455228" cy="27180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4" name="Picture 6" descr="Chart&#10;&#10;Description automatically generated">
            <a:extLst>
              <a:ext uri="{FF2B5EF4-FFF2-40B4-BE49-F238E27FC236}">
                <a16:creationId xmlns:a16="http://schemas.microsoft.com/office/drawing/2014/main" id="{5B649EDF-6FE8-1B43-8BDC-FE1F35C70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61903" y="2729955"/>
            <a:ext cx="4190206" cy="210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hart&#10;&#10;Description automatically generated">
            <a:extLst>
              <a:ext uri="{FF2B5EF4-FFF2-40B4-BE49-F238E27FC236}">
                <a16:creationId xmlns:a16="http://schemas.microsoft.com/office/drawing/2014/main" id="{F4BF4861-51D2-8F4D-97A7-35E19B09F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859878" y="2729954"/>
            <a:ext cx="4190207" cy="210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721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C4DCE-A6E4-6145-9340-3CF6E9FC7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022" y="274320"/>
            <a:ext cx="7025402" cy="8915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Prediction vs True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23075" cy="1168659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68730"/>
            <a:ext cx="9144000" cy="387477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68730"/>
            <a:ext cx="728740" cy="1572735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A37107-1312-D242-9C57-7A0C8D812F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40022" y="1632204"/>
            <a:ext cx="7025403" cy="30312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 defTabSz="9144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E5A8B08-3860-0245-848A-B5567B8CF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987426"/>
            <a:ext cx="5346437" cy="243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3C6E9E-D85C-2F4B-8F30-36856FCE2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636" y="1738787"/>
            <a:ext cx="5345994" cy="242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AB4607C-4552-CD43-B8CE-37EC5C45B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759" y="2792029"/>
            <a:ext cx="5105400" cy="232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40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0F65A-4D46-B749-8052-D954D156D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022" y="274320"/>
            <a:ext cx="7025402" cy="8915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Week or Weekend?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23075" cy="1168659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68730"/>
            <a:ext cx="9144000" cy="387477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68730"/>
            <a:ext cx="728740" cy="1572735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20447A-01D0-D445-B40F-4AF9A272CD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40022" y="1632204"/>
            <a:ext cx="7025403" cy="30312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 defTabSz="914400">
              <a:buFont typeface="Arial" panose="020B0604020202020204" pitchFamily="34" charset="0"/>
              <a:buChar char="•"/>
            </a:pPr>
            <a:endParaRPr lang="en-US" sz="1800">
              <a:solidFill>
                <a:schemeClr val="tx1"/>
              </a:solidFill>
              <a:cs typeface="+mn-cs"/>
            </a:endParaRPr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9B4F7E6F-C774-8E45-99A1-51092DFC5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65413" y="1464968"/>
            <a:ext cx="6013174" cy="336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504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F470-285A-A546-9B93-6F2D98802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471949"/>
            <a:ext cx="2750280" cy="41297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047AFD-AE9E-3547-AC46-A02B86B4BF6F}"/>
              </a:ext>
            </a:extLst>
          </p:cNvPr>
          <p:cNvGrpSpPr/>
          <p:nvPr/>
        </p:nvGrpSpPr>
        <p:grpSpPr>
          <a:xfrm>
            <a:off x="3963924" y="592874"/>
            <a:ext cx="4697730" cy="3957751"/>
            <a:chOff x="3963924" y="592874"/>
            <a:chExt cx="4697730" cy="3957751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01835202-0766-554A-8066-9CEE34512A7D}"/>
                </a:ext>
              </a:extLst>
            </p:cNvPr>
            <p:cNvSpPr/>
            <p:nvPr/>
          </p:nvSpPr>
          <p:spPr>
            <a:xfrm>
              <a:off x="3963924" y="592874"/>
              <a:ext cx="4697730" cy="599625"/>
            </a:xfrm>
            <a:custGeom>
              <a:avLst/>
              <a:gdLst>
                <a:gd name="connsiteX0" fmla="*/ 0 w 4697730"/>
                <a:gd name="connsiteY0" fmla="*/ 99939 h 599625"/>
                <a:gd name="connsiteX1" fmla="*/ 99939 w 4697730"/>
                <a:gd name="connsiteY1" fmla="*/ 0 h 599625"/>
                <a:gd name="connsiteX2" fmla="*/ 4597791 w 4697730"/>
                <a:gd name="connsiteY2" fmla="*/ 0 h 599625"/>
                <a:gd name="connsiteX3" fmla="*/ 4697730 w 4697730"/>
                <a:gd name="connsiteY3" fmla="*/ 99939 h 599625"/>
                <a:gd name="connsiteX4" fmla="*/ 4697730 w 4697730"/>
                <a:gd name="connsiteY4" fmla="*/ 499686 h 599625"/>
                <a:gd name="connsiteX5" fmla="*/ 4597791 w 4697730"/>
                <a:gd name="connsiteY5" fmla="*/ 599625 h 599625"/>
                <a:gd name="connsiteX6" fmla="*/ 99939 w 4697730"/>
                <a:gd name="connsiteY6" fmla="*/ 599625 h 599625"/>
                <a:gd name="connsiteX7" fmla="*/ 0 w 4697730"/>
                <a:gd name="connsiteY7" fmla="*/ 499686 h 599625"/>
                <a:gd name="connsiteX8" fmla="*/ 0 w 4697730"/>
                <a:gd name="connsiteY8" fmla="*/ 99939 h 59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7730" h="599625">
                  <a:moveTo>
                    <a:pt x="0" y="99939"/>
                  </a:moveTo>
                  <a:cubicBezTo>
                    <a:pt x="0" y="44744"/>
                    <a:pt x="44744" y="0"/>
                    <a:pt x="99939" y="0"/>
                  </a:cubicBezTo>
                  <a:lnTo>
                    <a:pt x="4597791" y="0"/>
                  </a:lnTo>
                  <a:cubicBezTo>
                    <a:pt x="4652986" y="0"/>
                    <a:pt x="4697730" y="44744"/>
                    <a:pt x="4697730" y="99939"/>
                  </a:cubicBezTo>
                  <a:lnTo>
                    <a:pt x="4697730" y="499686"/>
                  </a:lnTo>
                  <a:cubicBezTo>
                    <a:pt x="4697730" y="554881"/>
                    <a:pt x="4652986" y="599625"/>
                    <a:pt x="4597791" y="599625"/>
                  </a:cubicBezTo>
                  <a:lnTo>
                    <a:pt x="99939" y="599625"/>
                  </a:lnTo>
                  <a:cubicBezTo>
                    <a:pt x="44744" y="599625"/>
                    <a:pt x="0" y="554881"/>
                    <a:pt x="0" y="499686"/>
                  </a:cubicBezTo>
                  <a:lnTo>
                    <a:pt x="0" y="99939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4521" tIns="124521" rIns="124521" bIns="124521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b="0" i="0" kern="1200"/>
                <a:t>Business Question</a:t>
              </a:r>
              <a:endParaRPr lang="en-US" sz="2500" kern="120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991FF50-1C68-F146-8512-CFB3E9CA5779}"/>
                </a:ext>
              </a:extLst>
            </p:cNvPr>
            <p:cNvSpPr/>
            <p:nvPr/>
          </p:nvSpPr>
          <p:spPr>
            <a:xfrm>
              <a:off x="3963924" y="1264499"/>
              <a:ext cx="4697730" cy="599625"/>
            </a:xfrm>
            <a:custGeom>
              <a:avLst/>
              <a:gdLst>
                <a:gd name="connsiteX0" fmla="*/ 0 w 4697730"/>
                <a:gd name="connsiteY0" fmla="*/ 99939 h 599625"/>
                <a:gd name="connsiteX1" fmla="*/ 99939 w 4697730"/>
                <a:gd name="connsiteY1" fmla="*/ 0 h 599625"/>
                <a:gd name="connsiteX2" fmla="*/ 4597791 w 4697730"/>
                <a:gd name="connsiteY2" fmla="*/ 0 h 599625"/>
                <a:gd name="connsiteX3" fmla="*/ 4697730 w 4697730"/>
                <a:gd name="connsiteY3" fmla="*/ 99939 h 599625"/>
                <a:gd name="connsiteX4" fmla="*/ 4697730 w 4697730"/>
                <a:gd name="connsiteY4" fmla="*/ 499686 h 599625"/>
                <a:gd name="connsiteX5" fmla="*/ 4597791 w 4697730"/>
                <a:gd name="connsiteY5" fmla="*/ 599625 h 599625"/>
                <a:gd name="connsiteX6" fmla="*/ 99939 w 4697730"/>
                <a:gd name="connsiteY6" fmla="*/ 599625 h 599625"/>
                <a:gd name="connsiteX7" fmla="*/ 0 w 4697730"/>
                <a:gd name="connsiteY7" fmla="*/ 499686 h 599625"/>
                <a:gd name="connsiteX8" fmla="*/ 0 w 4697730"/>
                <a:gd name="connsiteY8" fmla="*/ 99939 h 59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7730" h="599625">
                  <a:moveTo>
                    <a:pt x="0" y="99939"/>
                  </a:moveTo>
                  <a:cubicBezTo>
                    <a:pt x="0" y="44744"/>
                    <a:pt x="44744" y="0"/>
                    <a:pt x="99939" y="0"/>
                  </a:cubicBezTo>
                  <a:lnTo>
                    <a:pt x="4597791" y="0"/>
                  </a:lnTo>
                  <a:cubicBezTo>
                    <a:pt x="4652986" y="0"/>
                    <a:pt x="4697730" y="44744"/>
                    <a:pt x="4697730" y="99939"/>
                  </a:cubicBezTo>
                  <a:lnTo>
                    <a:pt x="4697730" y="499686"/>
                  </a:lnTo>
                  <a:cubicBezTo>
                    <a:pt x="4697730" y="554881"/>
                    <a:pt x="4652986" y="599625"/>
                    <a:pt x="4597791" y="599625"/>
                  </a:cubicBezTo>
                  <a:lnTo>
                    <a:pt x="99939" y="599625"/>
                  </a:lnTo>
                  <a:cubicBezTo>
                    <a:pt x="44744" y="599625"/>
                    <a:pt x="0" y="554881"/>
                    <a:pt x="0" y="499686"/>
                  </a:cubicBezTo>
                  <a:lnTo>
                    <a:pt x="0" y="99939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1273292"/>
                <a:satOff val="2160"/>
                <a:lumOff val="-78"/>
                <a:alphaOff val="0"/>
              </a:schemeClr>
            </a:fillRef>
            <a:effectRef idx="0">
              <a:schemeClr val="accent2">
                <a:hueOff val="1273292"/>
                <a:satOff val="2160"/>
                <a:lumOff val="-7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4521" tIns="124521" rIns="124521" bIns="124521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b="0" i="0" kern="1200"/>
                <a:t>Project Pipeline</a:t>
              </a:r>
              <a:endParaRPr lang="en-US" sz="2500" kern="120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4D04BEAE-1C32-224B-9FDF-512E725343BE}"/>
                </a:ext>
              </a:extLst>
            </p:cNvPr>
            <p:cNvSpPr/>
            <p:nvPr/>
          </p:nvSpPr>
          <p:spPr>
            <a:xfrm>
              <a:off x="3963924" y="1936125"/>
              <a:ext cx="4697730" cy="599625"/>
            </a:xfrm>
            <a:custGeom>
              <a:avLst/>
              <a:gdLst>
                <a:gd name="connsiteX0" fmla="*/ 0 w 4697730"/>
                <a:gd name="connsiteY0" fmla="*/ 99939 h 599625"/>
                <a:gd name="connsiteX1" fmla="*/ 99939 w 4697730"/>
                <a:gd name="connsiteY1" fmla="*/ 0 h 599625"/>
                <a:gd name="connsiteX2" fmla="*/ 4597791 w 4697730"/>
                <a:gd name="connsiteY2" fmla="*/ 0 h 599625"/>
                <a:gd name="connsiteX3" fmla="*/ 4697730 w 4697730"/>
                <a:gd name="connsiteY3" fmla="*/ 99939 h 599625"/>
                <a:gd name="connsiteX4" fmla="*/ 4697730 w 4697730"/>
                <a:gd name="connsiteY4" fmla="*/ 499686 h 599625"/>
                <a:gd name="connsiteX5" fmla="*/ 4597791 w 4697730"/>
                <a:gd name="connsiteY5" fmla="*/ 599625 h 599625"/>
                <a:gd name="connsiteX6" fmla="*/ 99939 w 4697730"/>
                <a:gd name="connsiteY6" fmla="*/ 599625 h 599625"/>
                <a:gd name="connsiteX7" fmla="*/ 0 w 4697730"/>
                <a:gd name="connsiteY7" fmla="*/ 499686 h 599625"/>
                <a:gd name="connsiteX8" fmla="*/ 0 w 4697730"/>
                <a:gd name="connsiteY8" fmla="*/ 99939 h 59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7730" h="599625">
                  <a:moveTo>
                    <a:pt x="0" y="99939"/>
                  </a:moveTo>
                  <a:cubicBezTo>
                    <a:pt x="0" y="44744"/>
                    <a:pt x="44744" y="0"/>
                    <a:pt x="99939" y="0"/>
                  </a:cubicBezTo>
                  <a:lnTo>
                    <a:pt x="4597791" y="0"/>
                  </a:lnTo>
                  <a:cubicBezTo>
                    <a:pt x="4652986" y="0"/>
                    <a:pt x="4697730" y="44744"/>
                    <a:pt x="4697730" y="99939"/>
                  </a:cubicBezTo>
                  <a:lnTo>
                    <a:pt x="4697730" y="499686"/>
                  </a:lnTo>
                  <a:cubicBezTo>
                    <a:pt x="4697730" y="554881"/>
                    <a:pt x="4652986" y="599625"/>
                    <a:pt x="4597791" y="599625"/>
                  </a:cubicBezTo>
                  <a:lnTo>
                    <a:pt x="99939" y="599625"/>
                  </a:lnTo>
                  <a:cubicBezTo>
                    <a:pt x="44744" y="599625"/>
                    <a:pt x="0" y="554881"/>
                    <a:pt x="0" y="499686"/>
                  </a:cubicBezTo>
                  <a:lnTo>
                    <a:pt x="0" y="99939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2546585"/>
                <a:satOff val="4320"/>
                <a:lumOff val="-157"/>
                <a:alphaOff val="0"/>
              </a:schemeClr>
            </a:fillRef>
            <a:effectRef idx="0">
              <a:schemeClr val="accent2">
                <a:hueOff val="2546585"/>
                <a:satOff val="4320"/>
                <a:lumOff val="-157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4521" tIns="124521" rIns="124521" bIns="124521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b="0" i="0" kern="1200"/>
                <a:t>Dataset</a:t>
              </a:r>
              <a:endParaRPr lang="en-US" sz="2500" kern="120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C02F3131-62F1-474A-9C5B-E9EAA4B9EE64}"/>
                </a:ext>
              </a:extLst>
            </p:cNvPr>
            <p:cNvSpPr/>
            <p:nvPr/>
          </p:nvSpPr>
          <p:spPr>
            <a:xfrm>
              <a:off x="3963924" y="2607750"/>
              <a:ext cx="4697730" cy="599625"/>
            </a:xfrm>
            <a:custGeom>
              <a:avLst/>
              <a:gdLst>
                <a:gd name="connsiteX0" fmla="*/ 0 w 4697730"/>
                <a:gd name="connsiteY0" fmla="*/ 99939 h 599625"/>
                <a:gd name="connsiteX1" fmla="*/ 99939 w 4697730"/>
                <a:gd name="connsiteY1" fmla="*/ 0 h 599625"/>
                <a:gd name="connsiteX2" fmla="*/ 4597791 w 4697730"/>
                <a:gd name="connsiteY2" fmla="*/ 0 h 599625"/>
                <a:gd name="connsiteX3" fmla="*/ 4697730 w 4697730"/>
                <a:gd name="connsiteY3" fmla="*/ 99939 h 599625"/>
                <a:gd name="connsiteX4" fmla="*/ 4697730 w 4697730"/>
                <a:gd name="connsiteY4" fmla="*/ 499686 h 599625"/>
                <a:gd name="connsiteX5" fmla="*/ 4597791 w 4697730"/>
                <a:gd name="connsiteY5" fmla="*/ 599625 h 599625"/>
                <a:gd name="connsiteX6" fmla="*/ 99939 w 4697730"/>
                <a:gd name="connsiteY6" fmla="*/ 599625 h 599625"/>
                <a:gd name="connsiteX7" fmla="*/ 0 w 4697730"/>
                <a:gd name="connsiteY7" fmla="*/ 499686 h 599625"/>
                <a:gd name="connsiteX8" fmla="*/ 0 w 4697730"/>
                <a:gd name="connsiteY8" fmla="*/ 99939 h 59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7730" h="599625">
                  <a:moveTo>
                    <a:pt x="0" y="99939"/>
                  </a:moveTo>
                  <a:cubicBezTo>
                    <a:pt x="0" y="44744"/>
                    <a:pt x="44744" y="0"/>
                    <a:pt x="99939" y="0"/>
                  </a:cubicBezTo>
                  <a:lnTo>
                    <a:pt x="4597791" y="0"/>
                  </a:lnTo>
                  <a:cubicBezTo>
                    <a:pt x="4652986" y="0"/>
                    <a:pt x="4697730" y="44744"/>
                    <a:pt x="4697730" y="99939"/>
                  </a:cubicBezTo>
                  <a:lnTo>
                    <a:pt x="4697730" y="499686"/>
                  </a:lnTo>
                  <a:cubicBezTo>
                    <a:pt x="4697730" y="554881"/>
                    <a:pt x="4652986" y="599625"/>
                    <a:pt x="4597791" y="599625"/>
                  </a:cubicBezTo>
                  <a:lnTo>
                    <a:pt x="99939" y="599625"/>
                  </a:lnTo>
                  <a:cubicBezTo>
                    <a:pt x="44744" y="599625"/>
                    <a:pt x="0" y="554881"/>
                    <a:pt x="0" y="499686"/>
                  </a:cubicBezTo>
                  <a:lnTo>
                    <a:pt x="0" y="99939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3819877"/>
                <a:satOff val="6480"/>
                <a:lumOff val="-235"/>
                <a:alphaOff val="0"/>
              </a:schemeClr>
            </a:fillRef>
            <a:effectRef idx="0">
              <a:schemeClr val="accent2">
                <a:hueOff val="3819877"/>
                <a:satOff val="6480"/>
                <a:lumOff val="-23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4521" tIns="124521" rIns="124521" bIns="124521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500" kern="1200"/>
                <a:t>Visualisation</a:t>
              </a: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A618A69-D528-DC45-BD5B-4FC43839A842}"/>
                </a:ext>
              </a:extLst>
            </p:cNvPr>
            <p:cNvSpPr/>
            <p:nvPr/>
          </p:nvSpPr>
          <p:spPr>
            <a:xfrm>
              <a:off x="3963924" y="3279375"/>
              <a:ext cx="4697730" cy="599625"/>
            </a:xfrm>
            <a:custGeom>
              <a:avLst/>
              <a:gdLst>
                <a:gd name="connsiteX0" fmla="*/ 0 w 4697730"/>
                <a:gd name="connsiteY0" fmla="*/ 99939 h 599625"/>
                <a:gd name="connsiteX1" fmla="*/ 99939 w 4697730"/>
                <a:gd name="connsiteY1" fmla="*/ 0 h 599625"/>
                <a:gd name="connsiteX2" fmla="*/ 4597791 w 4697730"/>
                <a:gd name="connsiteY2" fmla="*/ 0 h 599625"/>
                <a:gd name="connsiteX3" fmla="*/ 4697730 w 4697730"/>
                <a:gd name="connsiteY3" fmla="*/ 99939 h 599625"/>
                <a:gd name="connsiteX4" fmla="*/ 4697730 w 4697730"/>
                <a:gd name="connsiteY4" fmla="*/ 499686 h 599625"/>
                <a:gd name="connsiteX5" fmla="*/ 4597791 w 4697730"/>
                <a:gd name="connsiteY5" fmla="*/ 599625 h 599625"/>
                <a:gd name="connsiteX6" fmla="*/ 99939 w 4697730"/>
                <a:gd name="connsiteY6" fmla="*/ 599625 h 599625"/>
                <a:gd name="connsiteX7" fmla="*/ 0 w 4697730"/>
                <a:gd name="connsiteY7" fmla="*/ 499686 h 599625"/>
                <a:gd name="connsiteX8" fmla="*/ 0 w 4697730"/>
                <a:gd name="connsiteY8" fmla="*/ 99939 h 59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7730" h="599625">
                  <a:moveTo>
                    <a:pt x="0" y="99939"/>
                  </a:moveTo>
                  <a:cubicBezTo>
                    <a:pt x="0" y="44744"/>
                    <a:pt x="44744" y="0"/>
                    <a:pt x="99939" y="0"/>
                  </a:cubicBezTo>
                  <a:lnTo>
                    <a:pt x="4597791" y="0"/>
                  </a:lnTo>
                  <a:cubicBezTo>
                    <a:pt x="4652986" y="0"/>
                    <a:pt x="4697730" y="44744"/>
                    <a:pt x="4697730" y="99939"/>
                  </a:cubicBezTo>
                  <a:lnTo>
                    <a:pt x="4697730" y="499686"/>
                  </a:lnTo>
                  <a:cubicBezTo>
                    <a:pt x="4697730" y="554881"/>
                    <a:pt x="4652986" y="599625"/>
                    <a:pt x="4597791" y="599625"/>
                  </a:cubicBezTo>
                  <a:lnTo>
                    <a:pt x="99939" y="599625"/>
                  </a:lnTo>
                  <a:cubicBezTo>
                    <a:pt x="44744" y="599625"/>
                    <a:pt x="0" y="554881"/>
                    <a:pt x="0" y="499686"/>
                  </a:cubicBezTo>
                  <a:lnTo>
                    <a:pt x="0" y="99939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5093169"/>
                <a:satOff val="8640"/>
                <a:lumOff val="-314"/>
                <a:alphaOff val="0"/>
              </a:schemeClr>
            </a:fillRef>
            <a:effectRef idx="0">
              <a:schemeClr val="accent2">
                <a:hueOff val="5093169"/>
                <a:satOff val="8640"/>
                <a:lumOff val="-314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4521" tIns="124521" rIns="124521" bIns="124521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b="0" i="0" kern="1200"/>
                <a:t>Modelling</a:t>
              </a:r>
              <a:endParaRPr lang="en-US" sz="2500" kern="120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A282128-D47D-0844-ABD8-4756EFE7CB58}"/>
                </a:ext>
              </a:extLst>
            </p:cNvPr>
            <p:cNvSpPr/>
            <p:nvPr/>
          </p:nvSpPr>
          <p:spPr>
            <a:xfrm>
              <a:off x="3963924" y="3951000"/>
              <a:ext cx="4697730" cy="599625"/>
            </a:xfrm>
            <a:custGeom>
              <a:avLst/>
              <a:gdLst>
                <a:gd name="connsiteX0" fmla="*/ 0 w 4697730"/>
                <a:gd name="connsiteY0" fmla="*/ 99939 h 599625"/>
                <a:gd name="connsiteX1" fmla="*/ 99939 w 4697730"/>
                <a:gd name="connsiteY1" fmla="*/ 0 h 599625"/>
                <a:gd name="connsiteX2" fmla="*/ 4597791 w 4697730"/>
                <a:gd name="connsiteY2" fmla="*/ 0 h 599625"/>
                <a:gd name="connsiteX3" fmla="*/ 4697730 w 4697730"/>
                <a:gd name="connsiteY3" fmla="*/ 99939 h 599625"/>
                <a:gd name="connsiteX4" fmla="*/ 4697730 w 4697730"/>
                <a:gd name="connsiteY4" fmla="*/ 499686 h 599625"/>
                <a:gd name="connsiteX5" fmla="*/ 4597791 w 4697730"/>
                <a:gd name="connsiteY5" fmla="*/ 599625 h 599625"/>
                <a:gd name="connsiteX6" fmla="*/ 99939 w 4697730"/>
                <a:gd name="connsiteY6" fmla="*/ 599625 h 599625"/>
                <a:gd name="connsiteX7" fmla="*/ 0 w 4697730"/>
                <a:gd name="connsiteY7" fmla="*/ 499686 h 599625"/>
                <a:gd name="connsiteX8" fmla="*/ 0 w 4697730"/>
                <a:gd name="connsiteY8" fmla="*/ 99939 h 59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7730" h="599625">
                  <a:moveTo>
                    <a:pt x="0" y="99939"/>
                  </a:moveTo>
                  <a:cubicBezTo>
                    <a:pt x="0" y="44744"/>
                    <a:pt x="44744" y="0"/>
                    <a:pt x="99939" y="0"/>
                  </a:cubicBezTo>
                  <a:lnTo>
                    <a:pt x="4597791" y="0"/>
                  </a:lnTo>
                  <a:cubicBezTo>
                    <a:pt x="4652986" y="0"/>
                    <a:pt x="4697730" y="44744"/>
                    <a:pt x="4697730" y="99939"/>
                  </a:cubicBezTo>
                  <a:lnTo>
                    <a:pt x="4697730" y="499686"/>
                  </a:lnTo>
                  <a:cubicBezTo>
                    <a:pt x="4697730" y="554881"/>
                    <a:pt x="4652986" y="599625"/>
                    <a:pt x="4597791" y="599625"/>
                  </a:cubicBezTo>
                  <a:lnTo>
                    <a:pt x="99939" y="599625"/>
                  </a:lnTo>
                  <a:cubicBezTo>
                    <a:pt x="44744" y="599625"/>
                    <a:pt x="0" y="554881"/>
                    <a:pt x="0" y="499686"/>
                  </a:cubicBezTo>
                  <a:lnTo>
                    <a:pt x="0" y="99939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6366461"/>
                <a:satOff val="10800"/>
                <a:lumOff val="-392"/>
                <a:alphaOff val="0"/>
              </a:schemeClr>
            </a:fillRef>
            <a:effectRef idx="0">
              <a:schemeClr val="accent2">
                <a:hueOff val="6366461"/>
                <a:satOff val="10800"/>
                <a:lumOff val="-39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4521" tIns="124521" rIns="124521" bIns="124521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b="0" i="0" kern="1200" dirty="0"/>
                <a:t>Summary Conclusions</a:t>
              </a:r>
              <a:endParaRPr lang="en-US" sz="25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2805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F470-285A-A546-9B93-6F2D98802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471949"/>
            <a:ext cx="2750280" cy="41297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77D1452-F0B7-431E-9A24-D3F7103D8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9292" y="0"/>
            <a:ext cx="5664708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20">
            <a:extLst>
              <a:ext uri="{FF2B5EF4-FFF2-40B4-BE49-F238E27FC236}">
                <a16:creationId xmlns:a16="http://schemas.microsoft.com/office/drawing/2014/main" id="{A660F4F9-5DF5-4F15-BE6A-CD8648BB1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8700" y="419555"/>
            <a:ext cx="4945891" cy="430439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ext Placeholder 2">
            <a:extLst>
              <a:ext uri="{FF2B5EF4-FFF2-40B4-BE49-F238E27FC236}">
                <a16:creationId xmlns:a16="http://schemas.microsoft.com/office/drawing/2014/main" id="{4487CF98-AD3F-4974-A4FC-C38E7B2847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2632582"/>
              </p:ext>
            </p:extLst>
          </p:nvPr>
        </p:nvGraphicFramePr>
        <p:xfrm>
          <a:off x="3963924" y="541782"/>
          <a:ext cx="4697730" cy="4059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23344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21823-59C6-D240-8FA7-79469F560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022" y="274320"/>
            <a:ext cx="7025402" cy="8915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Summary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23075" cy="1168659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68730"/>
            <a:ext cx="9144000" cy="387477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68730"/>
            <a:ext cx="728740" cy="1572735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99BA40-EC40-524F-B958-F112199010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406" y="1591105"/>
            <a:ext cx="3034812" cy="30312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 defTabSz="9144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cs typeface="+mn-cs"/>
              </a:rPr>
              <a:t>Data</a:t>
            </a:r>
          </a:p>
          <a:p>
            <a:pPr lvl="1" indent="-228600" defTabSz="914400"/>
            <a:r>
              <a:rPr lang="en-US" sz="1600" dirty="0">
                <a:solidFill>
                  <a:schemeClr val="tx1"/>
                </a:solidFill>
              </a:rPr>
              <a:t>14,612,989 rows</a:t>
            </a:r>
          </a:p>
          <a:p>
            <a:pPr lvl="1" indent="-228600" defTabSz="914400"/>
            <a:r>
              <a:rPr lang="en-US" sz="1600" dirty="0">
                <a:solidFill>
                  <a:schemeClr val="tx1"/>
                </a:solidFill>
                <a:cs typeface="+mn-cs"/>
              </a:rPr>
              <a:t>Using SQL</a:t>
            </a:r>
            <a:r>
              <a:rPr lang="en-US" sz="1600" dirty="0">
                <a:solidFill>
                  <a:schemeClr val="tx1"/>
                </a:solidFill>
              </a:rPr>
              <a:t>, group them into hour segment and count </a:t>
            </a:r>
          </a:p>
          <a:p>
            <a:pPr lvl="1" indent="-228600" defTabSz="914400"/>
            <a:r>
              <a:rPr lang="en-US" sz="1600" dirty="0">
                <a:solidFill>
                  <a:schemeClr val="tx1"/>
                </a:solidFill>
              </a:rPr>
              <a:t>8760 rows (24hr x 365 days)</a:t>
            </a:r>
          </a:p>
          <a:p>
            <a:pPr lvl="1" indent="-228600" defTabSz="914400"/>
            <a:r>
              <a:rPr lang="en-US" sz="1600" dirty="0">
                <a:solidFill>
                  <a:schemeClr val="tx1"/>
                </a:solidFill>
              </a:rPr>
              <a:t>Extract </a:t>
            </a:r>
            <a:r>
              <a:rPr lang="en-US" sz="1600" dirty="0" err="1">
                <a:solidFill>
                  <a:schemeClr val="tx1"/>
                </a:solidFill>
              </a:rPr>
              <a:t>zip_code</a:t>
            </a:r>
            <a:endParaRPr lang="en-US" sz="1600" dirty="0">
              <a:solidFill>
                <a:schemeClr val="tx1"/>
              </a:solidFill>
            </a:endParaRPr>
          </a:p>
          <a:p>
            <a:pPr lvl="1" indent="-228600" defTabSz="914400"/>
            <a:r>
              <a:rPr lang="en-US" sz="1600" dirty="0" err="1">
                <a:solidFill>
                  <a:schemeClr val="tx1"/>
                </a:solidFill>
              </a:rPr>
              <a:t>GeoMetric</a:t>
            </a:r>
            <a:r>
              <a:rPr lang="en-US" sz="1600" dirty="0">
                <a:solidFill>
                  <a:schemeClr val="tx1"/>
                </a:solidFill>
              </a:rPr>
              <a:t> for heatmap</a:t>
            </a:r>
          </a:p>
          <a:p>
            <a:pPr lvl="1" indent="-228600" defTabSz="914400"/>
            <a:r>
              <a:rPr lang="en-US" sz="1600" dirty="0">
                <a:solidFill>
                  <a:schemeClr val="tx1"/>
                </a:solidFill>
              </a:rPr>
              <a:t>Weather hourly data</a:t>
            </a:r>
          </a:p>
          <a:p>
            <a:pPr lvl="1" indent="-228600" defTabSz="914400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33A9F83-894F-8347-A432-1D99EEEA8354}"/>
              </a:ext>
            </a:extLst>
          </p:cNvPr>
          <p:cNvSpPr txBox="1">
            <a:spLocks/>
          </p:cNvSpPr>
          <p:nvPr/>
        </p:nvSpPr>
        <p:spPr>
          <a:xfrm>
            <a:off x="3230218" y="1591105"/>
            <a:ext cx="2744208" cy="30312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algn="l" defTabSz="9144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cs typeface="+mn-cs"/>
              </a:rPr>
              <a:t>Features</a:t>
            </a:r>
          </a:p>
          <a:p>
            <a:pPr lvl="1" indent="-228600" defTabSz="914400"/>
            <a:r>
              <a:rPr lang="en-US" sz="1600" dirty="0">
                <a:solidFill>
                  <a:schemeClr val="tx1"/>
                </a:solidFill>
              </a:rPr>
              <a:t>Mapped </a:t>
            </a:r>
            <a:r>
              <a:rPr lang="en-US" sz="1600" dirty="0" err="1">
                <a:solidFill>
                  <a:schemeClr val="tx1"/>
                </a:solidFill>
              </a:rPr>
              <a:t>Zip_Code</a:t>
            </a:r>
            <a:r>
              <a:rPr lang="en-US" sz="1600" dirty="0">
                <a:solidFill>
                  <a:schemeClr val="tx1"/>
                </a:solidFill>
              </a:rPr>
              <a:t> data</a:t>
            </a:r>
          </a:p>
          <a:p>
            <a:pPr lvl="2" indent="-228600" defTabSz="914400"/>
            <a:r>
              <a:rPr lang="en-US" sz="1300" dirty="0" err="1">
                <a:solidFill>
                  <a:schemeClr val="tx1"/>
                </a:solidFill>
              </a:rPr>
              <a:t>LabelEncoded</a:t>
            </a:r>
            <a:endParaRPr lang="en-US" sz="1300" dirty="0">
              <a:solidFill>
                <a:schemeClr val="tx1"/>
              </a:solidFill>
            </a:endParaRPr>
          </a:p>
          <a:p>
            <a:pPr lvl="1" indent="-228600" defTabSz="914400"/>
            <a:r>
              <a:rPr lang="en-US" sz="1600" dirty="0">
                <a:solidFill>
                  <a:schemeClr val="tx1"/>
                </a:solidFill>
              </a:rPr>
              <a:t>Weather Description</a:t>
            </a:r>
          </a:p>
          <a:p>
            <a:pPr lvl="2" indent="-228600" defTabSz="914400"/>
            <a:r>
              <a:rPr lang="en-US" sz="1300" dirty="0">
                <a:solidFill>
                  <a:schemeClr val="tx1"/>
                </a:solidFill>
              </a:rPr>
              <a:t>sky is clear</a:t>
            </a:r>
          </a:p>
          <a:p>
            <a:pPr lvl="2" indent="-228600" defTabSz="914400"/>
            <a:r>
              <a:rPr lang="en-US" sz="1300" dirty="0">
                <a:solidFill>
                  <a:schemeClr val="tx1"/>
                </a:solidFill>
              </a:rPr>
              <a:t>overcast </a:t>
            </a:r>
            <a:r>
              <a:rPr lang="en-US" sz="1300" dirty="0" err="1">
                <a:solidFill>
                  <a:schemeClr val="tx1"/>
                </a:solidFill>
              </a:rPr>
              <a:t>coluds</a:t>
            </a:r>
            <a:endParaRPr lang="en-US" sz="1300" dirty="0">
              <a:solidFill>
                <a:schemeClr val="tx1"/>
              </a:solidFill>
            </a:endParaRPr>
          </a:p>
          <a:p>
            <a:pPr lvl="2" indent="-228600" defTabSz="914400"/>
            <a:r>
              <a:rPr lang="en-US" sz="1300" dirty="0" err="1">
                <a:solidFill>
                  <a:schemeClr val="tx1"/>
                </a:solidFill>
              </a:rPr>
              <a:t>etc</a:t>
            </a:r>
            <a:r>
              <a:rPr lang="en-US" sz="1300" dirty="0">
                <a:solidFill>
                  <a:schemeClr val="tx1"/>
                </a:solidFill>
              </a:rPr>
              <a:t> </a:t>
            </a:r>
          </a:p>
          <a:p>
            <a:pPr lvl="2" indent="-228600" defTabSz="914400"/>
            <a:r>
              <a:rPr lang="en-US" sz="1300" dirty="0">
                <a:solidFill>
                  <a:schemeClr val="tx1"/>
                </a:solidFill>
              </a:rPr>
              <a:t>total 36 categories</a:t>
            </a:r>
          </a:p>
          <a:p>
            <a:pPr lvl="2" indent="-228600" defTabSz="914400"/>
            <a:r>
              <a:rPr lang="en-US" sz="1300" dirty="0" err="1">
                <a:solidFill>
                  <a:schemeClr val="tx1"/>
                </a:solidFill>
              </a:rPr>
              <a:t>LabelEncoded</a:t>
            </a:r>
            <a:endParaRPr lang="en-US" sz="1300" dirty="0">
              <a:solidFill>
                <a:schemeClr val="tx1"/>
              </a:solidFill>
            </a:endParaRPr>
          </a:p>
          <a:p>
            <a:pPr lvl="1" indent="-228600" defTabSz="914400"/>
            <a:r>
              <a:rPr lang="en-US" sz="1600" dirty="0" err="1">
                <a:solidFill>
                  <a:schemeClr val="tx1"/>
                </a:solidFill>
              </a:rPr>
              <a:t>is_weekend</a:t>
            </a:r>
            <a:endParaRPr lang="en-US" sz="1600" dirty="0">
              <a:solidFill>
                <a:schemeClr val="tx1"/>
              </a:solidFill>
            </a:endParaRPr>
          </a:p>
          <a:p>
            <a:pPr lvl="1" indent="-228600" defTabSz="914400"/>
            <a:r>
              <a:rPr lang="en-US" sz="1600" dirty="0">
                <a:solidFill>
                  <a:schemeClr val="tx1"/>
                </a:solidFill>
              </a:rPr>
              <a:t>weekday</a:t>
            </a:r>
          </a:p>
          <a:p>
            <a:pPr lvl="1" indent="-228600" defTabSz="914400"/>
            <a:r>
              <a:rPr lang="en-US" sz="1600" dirty="0">
                <a:solidFill>
                  <a:schemeClr val="tx1"/>
                </a:solidFill>
              </a:rPr>
              <a:t>hour</a:t>
            </a:r>
          </a:p>
          <a:p>
            <a:pPr lvl="1" indent="-228600" defTabSz="914400"/>
            <a:r>
              <a:rPr lang="en-US" sz="1600" dirty="0">
                <a:solidFill>
                  <a:schemeClr val="tx1"/>
                </a:solidFill>
              </a:rPr>
              <a:t>day</a:t>
            </a:r>
          </a:p>
          <a:p>
            <a:pPr lvl="1" indent="-228600" defTabSz="914400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9B81E70-BBDF-584D-89E8-37496ABF38BF}"/>
              </a:ext>
            </a:extLst>
          </p:cNvPr>
          <p:cNvSpPr txBox="1">
            <a:spLocks/>
          </p:cNvSpPr>
          <p:nvPr/>
        </p:nvSpPr>
        <p:spPr>
          <a:xfrm>
            <a:off x="5974426" y="1591105"/>
            <a:ext cx="2744208" cy="303123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algn="l" defTabSz="9144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cs typeface="+mn-cs"/>
              </a:rPr>
              <a:t>Outcomes</a:t>
            </a:r>
          </a:p>
          <a:p>
            <a:pPr lvl="1" indent="-228600" defTabSz="914400"/>
            <a:r>
              <a:rPr lang="en-US" sz="1600" dirty="0" err="1">
                <a:solidFill>
                  <a:schemeClr val="tx1"/>
                </a:solidFill>
              </a:rPr>
              <a:t>LightGBMRegressor</a:t>
            </a:r>
            <a:r>
              <a:rPr lang="en-US" sz="1600" dirty="0">
                <a:solidFill>
                  <a:schemeClr val="tx1"/>
                </a:solidFill>
              </a:rPr>
              <a:t> performed the best</a:t>
            </a:r>
          </a:p>
          <a:p>
            <a:pPr lvl="2" indent="-228600" defTabSz="914400"/>
            <a:r>
              <a:rPr lang="en-US" sz="1300" dirty="0">
                <a:solidFill>
                  <a:schemeClr val="tx1"/>
                </a:solidFill>
              </a:rPr>
              <a:t>Lowest MSE</a:t>
            </a:r>
          </a:p>
          <a:p>
            <a:pPr lvl="1" indent="-228600" defTabSz="914400"/>
            <a:r>
              <a:rPr lang="en-US" sz="1600" dirty="0">
                <a:solidFill>
                  <a:schemeClr val="tx1"/>
                </a:solidFill>
              </a:rPr>
              <a:t>Predicted captures more demands then True</a:t>
            </a:r>
          </a:p>
          <a:p>
            <a:pPr lvl="2" indent="-228600" defTabSz="914400"/>
            <a:r>
              <a:rPr lang="en-US" sz="1300" dirty="0">
                <a:solidFill>
                  <a:schemeClr val="tx1"/>
                </a:solidFill>
              </a:rPr>
              <a:t>Not predicting annual events</a:t>
            </a:r>
          </a:p>
          <a:p>
            <a:pPr lvl="1" indent="-228600" defTabSz="914400"/>
            <a:endParaRPr lang="en-US" sz="1600" dirty="0">
              <a:solidFill>
                <a:schemeClr val="tx1"/>
              </a:solidFill>
            </a:endParaRPr>
          </a:p>
          <a:p>
            <a:pPr lvl="0" indent="-228600" algn="l" defTabSz="9144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cs typeface="+mn-cs"/>
              </a:rPr>
              <a:t>Next Steps</a:t>
            </a:r>
          </a:p>
          <a:p>
            <a:pPr lvl="1" indent="-228600" defTabSz="914400"/>
            <a:r>
              <a:rPr lang="en-US" sz="1600" dirty="0">
                <a:solidFill>
                  <a:schemeClr val="tx1"/>
                </a:solidFill>
              </a:rPr>
              <a:t>Apply RNN (LSTM)</a:t>
            </a:r>
          </a:p>
          <a:p>
            <a:pPr lvl="1" indent="-228600" defTabSz="914400"/>
            <a:r>
              <a:rPr lang="en-US" sz="1600" dirty="0">
                <a:solidFill>
                  <a:schemeClr val="tx1"/>
                </a:solidFill>
              </a:rPr>
              <a:t>Trip Distance</a:t>
            </a:r>
          </a:p>
          <a:p>
            <a:pPr lvl="1" indent="-228600" defTabSz="914400"/>
            <a:r>
              <a:rPr lang="en-US" sz="1600" dirty="0">
                <a:solidFill>
                  <a:schemeClr val="tx1"/>
                </a:solidFill>
              </a:rPr>
              <a:t>Fare</a:t>
            </a:r>
          </a:p>
          <a:p>
            <a:pPr lvl="1" indent="-228600" defTabSz="914400"/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958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2501900"/>
            <a:ext cx="2468880" cy="24003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467456"/>
            <a:ext cx="8178790" cy="4205911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D88A24-C587-8142-A7C5-3F1C9CB58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037646"/>
            <a:ext cx="4444491" cy="23756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7" name="Graphic 6" descr="Smiling Face with No Fill">
            <a:extLst>
              <a:ext uri="{FF2B5EF4-FFF2-40B4-BE49-F238E27FC236}">
                <a16:creationId xmlns:a16="http://schemas.microsoft.com/office/drawing/2014/main" id="{AC3570BE-1FEE-4F18-B241-A3208A91D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9354" y="1657105"/>
            <a:ext cx="1867062" cy="186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755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3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Triangle 45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2501900"/>
            <a:ext cx="2468880" cy="24003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467456"/>
            <a:ext cx="8178790" cy="4205911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09F470-285A-A546-9B93-6F2D98802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30" y="1099127"/>
            <a:ext cx="4444491" cy="7254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/>
            <a:r>
              <a:rPr lang="en-US" altLang="ko-KR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Business Question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22C6C-2F6E-9745-845E-C299A4F34E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0983" y="2650820"/>
            <a:ext cx="4444491" cy="984493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l" defTabSz="914400">
              <a:spcBef>
                <a:spcPts val="1000"/>
              </a:spcBef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do we predict the </a:t>
            </a:r>
            <a:r>
              <a:rPr lang="en-AU" dirty="0">
                <a:solidFill>
                  <a:schemeClr val="tx1"/>
                </a:solidFill>
                <a:cs typeface="+mn-cs"/>
              </a:rPr>
              <a:t>t</a:t>
            </a:r>
            <a:r>
              <a:rPr lang="en-US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axi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demands </a:t>
            </a:r>
          </a:p>
          <a:p>
            <a:pPr algn="l" defTabSz="914400">
              <a:spcBef>
                <a:spcPts val="1000"/>
              </a:spcBef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improve taxi operation </a:t>
            </a:r>
          </a:p>
          <a:p>
            <a:pPr algn="l" defTabSz="914400">
              <a:spcBef>
                <a:spcPts val="1000"/>
              </a:spcBef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based on the given data? </a:t>
            </a:r>
          </a:p>
        </p:txBody>
      </p:sp>
      <p:pic>
        <p:nvPicPr>
          <p:cNvPr id="39" name="Graphic 28" descr="Taxi">
            <a:extLst>
              <a:ext uri="{FF2B5EF4-FFF2-40B4-BE49-F238E27FC236}">
                <a16:creationId xmlns:a16="http://schemas.microsoft.com/office/drawing/2014/main" id="{2333F0EC-6529-493C-88A4-648A1B762C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9354" y="1657105"/>
            <a:ext cx="1867062" cy="186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21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7185E3-57BC-2346-9482-A85A810BE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170" y="642135"/>
            <a:ext cx="3420438" cy="846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2600">
                <a:solidFill>
                  <a:schemeClr val="tx1"/>
                </a:solidFill>
                <a:cs typeface="+mj-cs"/>
              </a:rPr>
              <a:t>New York City </a:t>
            </a:r>
            <a:br>
              <a:rPr lang="en-US" sz="2600">
                <a:solidFill>
                  <a:schemeClr val="tx1"/>
                </a:solidFill>
                <a:cs typeface="+mj-cs"/>
              </a:rPr>
            </a:br>
            <a:r>
              <a:rPr lang="en-US" sz="2600">
                <a:solidFill>
                  <a:schemeClr val="tx1"/>
                </a:solidFill>
                <a:cs typeface="+mj-cs"/>
              </a:rPr>
              <a:t>Boroughs Map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812613"/>
            <a:ext cx="266396" cy="505095"/>
            <a:chOff x="0" y="823811"/>
            <a:chExt cx="355196" cy="67346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8813" y="1567926"/>
            <a:ext cx="3223260" cy="205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B46E19-96DF-A54C-94D2-6C0EEE04EC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3039" y="1747878"/>
            <a:ext cx="3419569" cy="29846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 defTabSz="9144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cs typeface="+mn-cs"/>
              </a:rPr>
              <a:t>NYC Taxi Types</a:t>
            </a:r>
          </a:p>
          <a:p>
            <a:pPr lvl="1" indent="-228600" defTabSz="914400"/>
            <a:r>
              <a:rPr lang="en-US" sz="1500" dirty="0">
                <a:solidFill>
                  <a:schemeClr val="tx1"/>
                </a:solidFill>
              </a:rPr>
              <a:t>Yellow Taxies</a:t>
            </a:r>
          </a:p>
          <a:p>
            <a:pPr lvl="2" indent="-228600" defTabSz="914400"/>
            <a:r>
              <a:rPr lang="en-US" dirty="0">
                <a:solidFill>
                  <a:schemeClr val="tx1"/>
                </a:solidFill>
              </a:rPr>
              <a:t>Anywhere from 5 boroughs</a:t>
            </a:r>
          </a:p>
          <a:p>
            <a:pPr lvl="1" indent="-228600" defTabSz="914400"/>
            <a:r>
              <a:rPr lang="en-US" sz="1500" dirty="0">
                <a:solidFill>
                  <a:schemeClr val="tx1"/>
                </a:solidFill>
              </a:rPr>
              <a:t>Green Taxies</a:t>
            </a:r>
          </a:p>
          <a:p>
            <a:pPr lvl="2" indent="-228600" defTabSz="914400"/>
            <a:r>
              <a:rPr lang="en-US" dirty="0">
                <a:solidFill>
                  <a:schemeClr val="tx1"/>
                </a:solidFill>
              </a:rPr>
              <a:t>Upper Manhattan</a:t>
            </a:r>
          </a:p>
          <a:p>
            <a:pPr lvl="2" indent="-228600" defTabSz="914400"/>
            <a:r>
              <a:rPr lang="en-US" dirty="0">
                <a:solidFill>
                  <a:schemeClr val="tx1"/>
                </a:solidFill>
              </a:rPr>
              <a:t>Bronx</a:t>
            </a:r>
          </a:p>
          <a:p>
            <a:pPr lvl="2" indent="-228600" defTabSz="914400"/>
            <a:r>
              <a:rPr lang="en-US" dirty="0">
                <a:solidFill>
                  <a:schemeClr val="tx1"/>
                </a:solidFill>
              </a:rPr>
              <a:t>Brooklyn</a:t>
            </a:r>
          </a:p>
          <a:p>
            <a:pPr lvl="2" indent="-228600" defTabSz="914400"/>
            <a:r>
              <a:rPr lang="en-US" dirty="0">
                <a:solidFill>
                  <a:schemeClr val="tx1"/>
                </a:solidFill>
              </a:rPr>
              <a:t>Queens (</a:t>
            </a:r>
            <a:r>
              <a:rPr lang="en-US" dirty="0" err="1">
                <a:solidFill>
                  <a:schemeClr val="tx1"/>
                </a:solidFill>
              </a:rPr>
              <a:t>exc</a:t>
            </a:r>
            <a:r>
              <a:rPr lang="en-AU" dirty="0">
                <a:solidFill>
                  <a:schemeClr val="tx1"/>
                </a:solidFill>
              </a:rPr>
              <a:t>l.</a:t>
            </a:r>
            <a:r>
              <a:rPr lang="en-US" dirty="0">
                <a:solidFill>
                  <a:schemeClr val="tx1"/>
                </a:solidFill>
              </a:rPr>
              <a:t> LGA, JFKIA)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3252" y="0"/>
            <a:ext cx="1120748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4357" y="385389"/>
            <a:ext cx="4507025" cy="43759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350BF17-EE56-994A-A423-8A83FAF77A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83341" y="599514"/>
            <a:ext cx="4069057" cy="394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223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F470-285A-A546-9B93-6F2D98802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471949"/>
            <a:ext cx="2750280" cy="41297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650E137-F285-5A4D-90F9-47C8240F3313}"/>
              </a:ext>
            </a:extLst>
          </p:cNvPr>
          <p:cNvGrpSpPr/>
          <p:nvPr/>
        </p:nvGrpSpPr>
        <p:grpSpPr>
          <a:xfrm>
            <a:off x="3963924" y="592874"/>
            <a:ext cx="4697730" cy="3957751"/>
            <a:chOff x="3963924" y="592874"/>
            <a:chExt cx="4697730" cy="3957751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8FFE3015-E8C4-9049-927D-D47BB64AD6DB}"/>
                </a:ext>
              </a:extLst>
            </p:cNvPr>
            <p:cNvSpPr/>
            <p:nvPr/>
          </p:nvSpPr>
          <p:spPr>
            <a:xfrm>
              <a:off x="3963924" y="592874"/>
              <a:ext cx="4697730" cy="599625"/>
            </a:xfrm>
            <a:custGeom>
              <a:avLst/>
              <a:gdLst>
                <a:gd name="connsiteX0" fmla="*/ 0 w 4697730"/>
                <a:gd name="connsiteY0" fmla="*/ 99939 h 599625"/>
                <a:gd name="connsiteX1" fmla="*/ 99939 w 4697730"/>
                <a:gd name="connsiteY1" fmla="*/ 0 h 599625"/>
                <a:gd name="connsiteX2" fmla="*/ 4597791 w 4697730"/>
                <a:gd name="connsiteY2" fmla="*/ 0 h 599625"/>
                <a:gd name="connsiteX3" fmla="*/ 4697730 w 4697730"/>
                <a:gd name="connsiteY3" fmla="*/ 99939 h 599625"/>
                <a:gd name="connsiteX4" fmla="*/ 4697730 w 4697730"/>
                <a:gd name="connsiteY4" fmla="*/ 499686 h 599625"/>
                <a:gd name="connsiteX5" fmla="*/ 4597791 w 4697730"/>
                <a:gd name="connsiteY5" fmla="*/ 599625 h 599625"/>
                <a:gd name="connsiteX6" fmla="*/ 99939 w 4697730"/>
                <a:gd name="connsiteY6" fmla="*/ 599625 h 599625"/>
                <a:gd name="connsiteX7" fmla="*/ 0 w 4697730"/>
                <a:gd name="connsiteY7" fmla="*/ 499686 h 599625"/>
                <a:gd name="connsiteX8" fmla="*/ 0 w 4697730"/>
                <a:gd name="connsiteY8" fmla="*/ 99939 h 59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7730" h="599625">
                  <a:moveTo>
                    <a:pt x="0" y="99939"/>
                  </a:moveTo>
                  <a:cubicBezTo>
                    <a:pt x="0" y="44744"/>
                    <a:pt x="44744" y="0"/>
                    <a:pt x="99939" y="0"/>
                  </a:cubicBezTo>
                  <a:lnTo>
                    <a:pt x="4597791" y="0"/>
                  </a:lnTo>
                  <a:cubicBezTo>
                    <a:pt x="4652986" y="0"/>
                    <a:pt x="4697730" y="44744"/>
                    <a:pt x="4697730" y="99939"/>
                  </a:cubicBezTo>
                  <a:lnTo>
                    <a:pt x="4697730" y="499686"/>
                  </a:lnTo>
                  <a:cubicBezTo>
                    <a:pt x="4697730" y="554881"/>
                    <a:pt x="4652986" y="599625"/>
                    <a:pt x="4597791" y="599625"/>
                  </a:cubicBezTo>
                  <a:lnTo>
                    <a:pt x="99939" y="599625"/>
                  </a:lnTo>
                  <a:cubicBezTo>
                    <a:pt x="44744" y="599625"/>
                    <a:pt x="0" y="554881"/>
                    <a:pt x="0" y="499686"/>
                  </a:cubicBezTo>
                  <a:lnTo>
                    <a:pt x="0" y="99939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4521" tIns="124521" rIns="124521" bIns="124521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b="0" i="0" kern="1200"/>
                <a:t>Business Question</a:t>
              </a:r>
              <a:endParaRPr lang="en-US" sz="2500" kern="120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A1C403A9-D32E-2D4C-BFCF-5B0957CCB362}"/>
                </a:ext>
              </a:extLst>
            </p:cNvPr>
            <p:cNvSpPr/>
            <p:nvPr/>
          </p:nvSpPr>
          <p:spPr>
            <a:xfrm>
              <a:off x="3963924" y="1264499"/>
              <a:ext cx="4697730" cy="599625"/>
            </a:xfrm>
            <a:custGeom>
              <a:avLst/>
              <a:gdLst>
                <a:gd name="connsiteX0" fmla="*/ 0 w 4697730"/>
                <a:gd name="connsiteY0" fmla="*/ 99939 h 599625"/>
                <a:gd name="connsiteX1" fmla="*/ 99939 w 4697730"/>
                <a:gd name="connsiteY1" fmla="*/ 0 h 599625"/>
                <a:gd name="connsiteX2" fmla="*/ 4597791 w 4697730"/>
                <a:gd name="connsiteY2" fmla="*/ 0 h 599625"/>
                <a:gd name="connsiteX3" fmla="*/ 4697730 w 4697730"/>
                <a:gd name="connsiteY3" fmla="*/ 99939 h 599625"/>
                <a:gd name="connsiteX4" fmla="*/ 4697730 w 4697730"/>
                <a:gd name="connsiteY4" fmla="*/ 499686 h 599625"/>
                <a:gd name="connsiteX5" fmla="*/ 4597791 w 4697730"/>
                <a:gd name="connsiteY5" fmla="*/ 599625 h 599625"/>
                <a:gd name="connsiteX6" fmla="*/ 99939 w 4697730"/>
                <a:gd name="connsiteY6" fmla="*/ 599625 h 599625"/>
                <a:gd name="connsiteX7" fmla="*/ 0 w 4697730"/>
                <a:gd name="connsiteY7" fmla="*/ 499686 h 599625"/>
                <a:gd name="connsiteX8" fmla="*/ 0 w 4697730"/>
                <a:gd name="connsiteY8" fmla="*/ 99939 h 59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7730" h="599625">
                  <a:moveTo>
                    <a:pt x="0" y="99939"/>
                  </a:moveTo>
                  <a:cubicBezTo>
                    <a:pt x="0" y="44744"/>
                    <a:pt x="44744" y="0"/>
                    <a:pt x="99939" y="0"/>
                  </a:cubicBezTo>
                  <a:lnTo>
                    <a:pt x="4597791" y="0"/>
                  </a:lnTo>
                  <a:cubicBezTo>
                    <a:pt x="4652986" y="0"/>
                    <a:pt x="4697730" y="44744"/>
                    <a:pt x="4697730" y="99939"/>
                  </a:cubicBezTo>
                  <a:lnTo>
                    <a:pt x="4697730" y="499686"/>
                  </a:lnTo>
                  <a:cubicBezTo>
                    <a:pt x="4697730" y="554881"/>
                    <a:pt x="4652986" y="599625"/>
                    <a:pt x="4597791" y="599625"/>
                  </a:cubicBezTo>
                  <a:lnTo>
                    <a:pt x="99939" y="599625"/>
                  </a:lnTo>
                  <a:cubicBezTo>
                    <a:pt x="44744" y="599625"/>
                    <a:pt x="0" y="554881"/>
                    <a:pt x="0" y="499686"/>
                  </a:cubicBezTo>
                  <a:lnTo>
                    <a:pt x="0" y="99939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1273292"/>
                <a:satOff val="2160"/>
                <a:lumOff val="-78"/>
                <a:alphaOff val="0"/>
              </a:schemeClr>
            </a:fillRef>
            <a:effectRef idx="0">
              <a:schemeClr val="accent2">
                <a:hueOff val="1273292"/>
                <a:satOff val="2160"/>
                <a:lumOff val="-7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4521" tIns="124521" rIns="124521" bIns="124521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b="0" i="0" kern="1200" dirty="0"/>
                <a:t>Project Pipeline</a:t>
              </a:r>
              <a:endParaRPr lang="en-US" sz="2500" kern="120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763F479-C9D4-BB4B-A59A-5465E419FBD4}"/>
                </a:ext>
              </a:extLst>
            </p:cNvPr>
            <p:cNvSpPr/>
            <p:nvPr/>
          </p:nvSpPr>
          <p:spPr>
            <a:xfrm>
              <a:off x="3963924" y="1936125"/>
              <a:ext cx="4697730" cy="599625"/>
            </a:xfrm>
            <a:custGeom>
              <a:avLst/>
              <a:gdLst>
                <a:gd name="connsiteX0" fmla="*/ 0 w 4697730"/>
                <a:gd name="connsiteY0" fmla="*/ 99939 h 599625"/>
                <a:gd name="connsiteX1" fmla="*/ 99939 w 4697730"/>
                <a:gd name="connsiteY1" fmla="*/ 0 h 599625"/>
                <a:gd name="connsiteX2" fmla="*/ 4597791 w 4697730"/>
                <a:gd name="connsiteY2" fmla="*/ 0 h 599625"/>
                <a:gd name="connsiteX3" fmla="*/ 4697730 w 4697730"/>
                <a:gd name="connsiteY3" fmla="*/ 99939 h 599625"/>
                <a:gd name="connsiteX4" fmla="*/ 4697730 w 4697730"/>
                <a:gd name="connsiteY4" fmla="*/ 499686 h 599625"/>
                <a:gd name="connsiteX5" fmla="*/ 4597791 w 4697730"/>
                <a:gd name="connsiteY5" fmla="*/ 599625 h 599625"/>
                <a:gd name="connsiteX6" fmla="*/ 99939 w 4697730"/>
                <a:gd name="connsiteY6" fmla="*/ 599625 h 599625"/>
                <a:gd name="connsiteX7" fmla="*/ 0 w 4697730"/>
                <a:gd name="connsiteY7" fmla="*/ 499686 h 599625"/>
                <a:gd name="connsiteX8" fmla="*/ 0 w 4697730"/>
                <a:gd name="connsiteY8" fmla="*/ 99939 h 59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7730" h="599625">
                  <a:moveTo>
                    <a:pt x="0" y="99939"/>
                  </a:moveTo>
                  <a:cubicBezTo>
                    <a:pt x="0" y="44744"/>
                    <a:pt x="44744" y="0"/>
                    <a:pt x="99939" y="0"/>
                  </a:cubicBezTo>
                  <a:lnTo>
                    <a:pt x="4597791" y="0"/>
                  </a:lnTo>
                  <a:cubicBezTo>
                    <a:pt x="4652986" y="0"/>
                    <a:pt x="4697730" y="44744"/>
                    <a:pt x="4697730" y="99939"/>
                  </a:cubicBezTo>
                  <a:lnTo>
                    <a:pt x="4697730" y="499686"/>
                  </a:lnTo>
                  <a:cubicBezTo>
                    <a:pt x="4697730" y="554881"/>
                    <a:pt x="4652986" y="599625"/>
                    <a:pt x="4597791" y="599625"/>
                  </a:cubicBezTo>
                  <a:lnTo>
                    <a:pt x="99939" y="599625"/>
                  </a:lnTo>
                  <a:cubicBezTo>
                    <a:pt x="44744" y="599625"/>
                    <a:pt x="0" y="554881"/>
                    <a:pt x="0" y="499686"/>
                  </a:cubicBezTo>
                  <a:lnTo>
                    <a:pt x="0" y="99939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2546585"/>
                <a:satOff val="4320"/>
                <a:lumOff val="-157"/>
                <a:alphaOff val="0"/>
              </a:schemeClr>
            </a:fillRef>
            <a:effectRef idx="0">
              <a:schemeClr val="accent2">
                <a:hueOff val="2546585"/>
                <a:satOff val="4320"/>
                <a:lumOff val="-157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4521" tIns="124521" rIns="124521" bIns="124521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b="0" i="0" kern="1200"/>
                <a:t>Dataset</a:t>
              </a:r>
              <a:endParaRPr lang="en-US" sz="2500" kern="120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11FDAFD8-C9A8-0544-B1D8-D51CA9C3F579}"/>
                </a:ext>
              </a:extLst>
            </p:cNvPr>
            <p:cNvSpPr/>
            <p:nvPr/>
          </p:nvSpPr>
          <p:spPr>
            <a:xfrm>
              <a:off x="3963924" y="2607750"/>
              <a:ext cx="4697730" cy="599625"/>
            </a:xfrm>
            <a:custGeom>
              <a:avLst/>
              <a:gdLst>
                <a:gd name="connsiteX0" fmla="*/ 0 w 4697730"/>
                <a:gd name="connsiteY0" fmla="*/ 99939 h 599625"/>
                <a:gd name="connsiteX1" fmla="*/ 99939 w 4697730"/>
                <a:gd name="connsiteY1" fmla="*/ 0 h 599625"/>
                <a:gd name="connsiteX2" fmla="*/ 4597791 w 4697730"/>
                <a:gd name="connsiteY2" fmla="*/ 0 h 599625"/>
                <a:gd name="connsiteX3" fmla="*/ 4697730 w 4697730"/>
                <a:gd name="connsiteY3" fmla="*/ 99939 h 599625"/>
                <a:gd name="connsiteX4" fmla="*/ 4697730 w 4697730"/>
                <a:gd name="connsiteY4" fmla="*/ 499686 h 599625"/>
                <a:gd name="connsiteX5" fmla="*/ 4597791 w 4697730"/>
                <a:gd name="connsiteY5" fmla="*/ 599625 h 599625"/>
                <a:gd name="connsiteX6" fmla="*/ 99939 w 4697730"/>
                <a:gd name="connsiteY6" fmla="*/ 599625 h 599625"/>
                <a:gd name="connsiteX7" fmla="*/ 0 w 4697730"/>
                <a:gd name="connsiteY7" fmla="*/ 499686 h 599625"/>
                <a:gd name="connsiteX8" fmla="*/ 0 w 4697730"/>
                <a:gd name="connsiteY8" fmla="*/ 99939 h 59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7730" h="599625">
                  <a:moveTo>
                    <a:pt x="0" y="99939"/>
                  </a:moveTo>
                  <a:cubicBezTo>
                    <a:pt x="0" y="44744"/>
                    <a:pt x="44744" y="0"/>
                    <a:pt x="99939" y="0"/>
                  </a:cubicBezTo>
                  <a:lnTo>
                    <a:pt x="4597791" y="0"/>
                  </a:lnTo>
                  <a:cubicBezTo>
                    <a:pt x="4652986" y="0"/>
                    <a:pt x="4697730" y="44744"/>
                    <a:pt x="4697730" y="99939"/>
                  </a:cubicBezTo>
                  <a:lnTo>
                    <a:pt x="4697730" y="499686"/>
                  </a:lnTo>
                  <a:cubicBezTo>
                    <a:pt x="4697730" y="554881"/>
                    <a:pt x="4652986" y="599625"/>
                    <a:pt x="4597791" y="599625"/>
                  </a:cubicBezTo>
                  <a:lnTo>
                    <a:pt x="99939" y="599625"/>
                  </a:lnTo>
                  <a:cubicBezTo>
                    <a:pt x="44744" y="599625"/>
                    <a:pt x="0" y="554881"/>
                    <a:pt x="0" y="499686"/>
                  </a:cubicBezTo>
                  <a:lnTo>
                    <a:pt x="0" y="99939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3819877"/>
                <a:satOff val="6480"/>
                <a:lumOff val="-235"/>
                <a:alphaOff val="0"/>
              </a:schemeClr>
            </a:fillRef>
            <a:effectRef idx="0">
              <a:schemeClr val="accent2">
                <a:hueOff val="3819877"/>
                <a:satOff val="6480"/>
                <a:lumOff val="-23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4521" tIns="124521" rIns="124521" bIns="124521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500" kern="1200"/>
                <a:t>Visualisation</a:t>
              </a: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9F27730-AE00-8A47-985C-6E6ECD956C81}"/>
                </a:ext>
              </a:extLst>
            </p:cNvPr>
            <p:cNvSpPr/>
            <p:nvPr/>
          </p:nvSpPr>
          <p:spPr>
            <a:xfrm>
              <a:off x="3963924" y="3279375"/>
              <a:ext cx="4697730" cy="599625"/>
            </a:xfrm>
            <a:custGeom>
              <a:avLst/>
              <a:gdLst>
                <a:gd name="connsiteX0" fmla="*/ 0 w 4697730"/>
                <a:gd name="connsiteY0" fmla="*/ 99939 h 599625"/>
                <a:gd name="connsiteX1" fmla="*/ 99939 w 4697730"/>
                <a:gd name="connsiteY1" fmla="*/ 0 h 599625"/>
                <a:gd name="connsiteX2" fmla="*/ 4597791 w 4697730"/>
                <a:gd name="connsiteY2" fmla="*/ 0 h 599625"/>
                <a:gd name="connsiteX3" fmla="*/ 4697730 w 4697730"/>
                <a:gd name="connsiteY3" fmla="*/ 99939 h 599625"/>
                <a:gd name="connsiteX4" fmla="*/ 4697730 w 4697730"/>
                <a:gd name="connsiteY4" fmla="*/ 499686 h 599625"/>
                <a:gd name="connsiteX5" fmla="*/ 4597791 w 4697730"/>
                <a:gd name="connsiteY5" fmla="*/ 599625 h 599625"/>
                <a:gd name="connsiteX6" fmla="*/ 99939 w 4697730"/>
                <a:gd name="connsiteY6" fmla="*/ 599625 h 599625"/>
                <a:gd name="connsiteX7" fmla="*/ 0 w 4697730"/>
                <a:gd name="connsiteY7" fmla="*/ 499686 h 599625"/>
                <a:gd name="connsiteX8" fmla="*/ 0 w 4697730"/>
                <a:gd name="connsiteY8" fmla="*/ 99939 h 59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7730" h="599625">
                  <a:moveTo>
                    <a:pt x="0" y="99939"/>
                  </a:moveTo>
                  <a:cubicBezTo>
                    <a:pt x="0" y="44744"/>
                    <a:pt x="44744" y="0"/>
                    <a:pt x="99939" y="0"/>
                  </a:cubicBezTo>
                  <a:lnTo>
                    <a:pt x="4597791" y="0"/>
                  </a:lnTo>
                  <a:cubicBezTo>
                    <a:pt x="4652986" y="0"/>
                    <a:pt x="4697730" y="44744"/>
                    <a:pt x="4697730" y="99939"/>
                  </a:cubicBezTo>
                  <a:lnTo>
                    <a:pt x="4697730" y="499686"/>
                  </a:lnTo>
                  <a:cubicBezTo>
                    <a:pt x="4697730" y="554881"/>
                    <a:pt x="4652986" y="599625"/>
                    <a:pt x="4597791" y="599625"/>
                  </a:cubicBezTo>
                  <a:lnTo>
                    <a:pt x="99939" y="599625"/>
                  </a:lnTo>
                  <a:cubicBezTo>
                    <a:pt x="44744" y="599625"/>
                    <a:pt x="0" y="554881"/>
                    <a:pt x="0" y="499686"/>
                  </a:cubicBezTo>
                  <a:lnTo>
                    <a:pt x="0" y="99939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5093169"/>
                <a:satOff val="8640"/>
                <a:lumOff val="-314"/>
                <a:alphaOff val="0"/>
              </a:schemeClr>
            </a:fillRef>
            <a:effectRef idx="0">
              <a:schemeClr val="accent2">
                <a:hueOff val="5093169"/>
                <a:satOff val="8640"/>
                <a:lumOff val="-314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4521" tIns="124521" rIns="124521" bIns="124521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b="0" i="0" kern="1200"/>
                <a:t>Modelling</a:t>
              </a:r>
              <a:endParaRPr lang="en-US" sz="2500" kern="120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B8DE02F6-F1D2-6A40-812B-35D7749DFB94}"/>
                </a:ext>
              </a:extLst>
            </p:cNvPr>
            <p:cNvSpPr/>
            <p:nvPr/>
          </p:nvSpPr>
          <p:spPr>
            <a:xfrm>
              <a:off x="3963924" y="3951000"/>
              <a:ext cx="4697730" cy="599625"/>
            </a:xfrm>
            <a:custGeom>
              <a:avLst/>
              <a:gdLst>
                <a:gd name="connsiteX0" fmla="*/ 0 w 4697730"/>
                <a:gd name="connsiteY0" fmla="*/ 99939 h 599625"/>
                <a:gd name="connsiteX1" fmla="*/ 99939 w 4697730"/>
                <a:gd name="connsiteY1" fmla="*/ 0 h 599625"/>
                <a:gd name="connsiteX2" fmla="*/ 4597791 w 4697730"/>
                <a:gd name="connsiteY2" fmla="*/ 0 h 599625"/>
                <a:gd name="connsiteX3" fmla="*/ 4697730 w 4697730"/>
                <a:gd name="connsiteY3" fmla="*/ 99939 h 599625"/>
                <a:gd name="connsiteX4" fmla="*/ 4697730 w 4697730"/>
                <a:gd name="connsiteY4" fmla="*/ 499686 h 599625"/>
                <a:gd name="connsiteX5" fmla="*/ 4597791 w 4697730"/>
                <a:gd name="connsiteY5" fmla="*/ 599625 h 599625"/>
                <a:gd name="connsiteX6" fmla="*/ 99939 w 4697730"/>
                <a:gd name="connsiteY6" fmla="*/ 599625 h 599625"/>
                <a:gd name="connsiteX7" fmla="*/ 0 w 4697730"/>
                <a:gd name="connsiteY7" fmla="*/ 499686 h 599625"/>
                <a:gd name="connsiteX8" fmla="*/ 0 w 4697730"/>
                <a:gd name="connsiteY8" fmla="*/ 99939 h 59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7730" h="599625">
                  <a:moveTo>
                    <a:pt x="0" y="99939"/>
                  </a:moveTo>
                  <a:cubicBezTo>
                    <a:pt x="0" y="44744"/>
                    <a:pt x="44744" y="0"/>
                    <a:pt x="99939" y="0"/>
                  </a:cubicBezTo>
                  <a:lnTo>
                    <a:pt x="4597791" y="0"/>
                  </a:lnTo>
                  <a:cubicBezTo>
                    <a:pt x="4652986" y="0"/>
                    <a:pt x="4697730" y="44744"/>
                    <a:pt x="4697730" y="99939"/>
                  </a:cubicBezTo>
                  <a:lnTo>
                    <a:pt x="4697730" y="499686"/>
                  </a:lnTo>
                  <a:cubicBezTo>
                    <a:pt x="4697730" y="554881"/>
                    <a:pt x="4652986" y="599625"/>
                    <a:pt x="4597791" y="599625"/>
                  </a:cubicBezTo>
                  <a:lnTo>
                    <a:pt x="99939" y="599625"/>
                  </a:lnTo>
                  <a:cubicBezTo>
                    <a:pt x="44744" y="599625"/>
                    <a:pt x="0" y="554881"/>
                    <a:pt x="0" y="499686"/>
                  </a:cubicBezTo>
                  <a:lnTo>
                    <a:pt x="0" y="99939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6366461"/>
                <a:satOff val="10800"/>
                <a:lumOff val="-392"/>
                <a:alphaOff val="0"/>
              </a:schemeClr>
            </a:fillRef>
            <a:effectRef idx="0">
              <a:schemeClr val="accent2">
                <a:hueOff val="6366461"/>
                <a:satOff val="10800"/>
                <a:lumOff val="-39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4521" tIns="124521" rIns="124521" bIns="124521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b="0" i="0" kern="1200"/>
                <a:t>Outcome</a:t>
              </a:r>
              <a:endParaRPr lang="en-US" sz="25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400515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6A2FD-EB3F-6B4D-8833-BF068E810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Project Pipeline</a:t>
            </a:r>
          </a:p>
        </p:txBody>
      </p:sp>
      <p:sp>
        <p:nvSpPr>
          <p:cNvPr id="12" name="Google Shape;344;p10">
            <a:extLst>
              <a:ext uri="{FF2B5EF4-FFF2-40B4-BE49-F238E27FC236}">
                <a16:creationId xmlns:a16="http://schemas.microsoft.com/office/drawing/2014/main" id="{448DEC1A-BB08-8E40-96DC-DE8011056214}"/>
              </a:ext>
            </a:extLst>
          </p:cNvPr>
          <p:cNvSpPr/>
          <p:nvPr/>
        </p:nvSpPr>
        <p:spPr>
          <a:xfrm>
            <a:off x="437611" y="2599934"/>
            <a:ext cx="1211827" cy="797271"/>
          </a:xfrm>
          <a:prstGeom prst="roundRect">
            <a:avLst>
              <a:gd name="adj" fmla="val 16667"/>
            </a:avLst>
          </a:prstGeom>
          <a:solidFill>
            <a:srgbClr val="E18405"/>
          </a:solidFill>
          <a:ln w="158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135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</a:t>
            </a:r>
          </a:p>
          <a:p>
            <a:pPr algn="ctr"/>
            <a:r>
              <a:rPr lang="en-GB" sz="1350" dirty="0">
                <a:solidFill>
                  <a:schemeClr val="lt1"/>
                </a:solidFill>
                <a:latin typeface="Twentieth Century"/>
                <a:sym typeface="Twentieth Century"/>
              </a:rPr>
              <a:t>Collection</a:t>
            </a:r>
          </a:p>
          <a:p>
            <a:pPr algn="ctr"/>
            <a:r>
              <a:rPr lang="en-GB" sz="1350" dirty="0">
                <a:solidFill>
                  <a:schemeClr val="lt1"/>
                </a:solidFill>
                <a:latin typeface="Twentieth Century"/>
                <a:sym typeface="Twentieth Century"/>
              </a:rPr>
              <a:t>Wrangling</a:t>
            </a:r>
            <a:endParaRPr lang="en-GB" sz="1350" dirty="0"/>
          </a:p>
        </p:txBody>
      </p:sp>
      <p:sp>
        <p:nvSpPr>
          <p:cNvPr id="16" name="Google Shape;344;p10">
            <a:extLst>
              <a:ext uri="{FF2B5EF4-FFF2-40B4-BE49-F238E27FC236}">
                <a16:creationId xmlns:a16="http://schemas.microsoft.com/office/drawing/2014/main" id="{128FF312-EAC5-4042-AA89-C09772C8F7AB}"/>
              </a:ext>
            </a:extLst>
          </p:cNvPr>
          <p:cNvSpPr/>
          <p:nvPr/>
        </p:nvSpPr>
        <p:spPr>
          <a:xfrm>
            <a:off x="3353112" y="2599934"/>
            <a:ext cx="1211827" cy="797271"/>
          </a:xfrm>
          <a:prstGeom prst="roundRect">
            <a:avLst>
              <a:gd name="adj" fmla="val 16667"/>
            </a:avLst>
          </a:prstGeom>
          <a:solidFill>
            <a:srgbClr val="E18405"/>
          </a:solidFill>
          <a:ln w="158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135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</a:t>
            </a:r>
          </a:p>
          <a:p>
            <a:pPr algn="ctr"/>
            <a:r>
              <a:rPr lang="en-GB" sz="1350" dirty="0" err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Anlysis</a:t>
            </a:r>
            <a:endParaRPr lang="en-GB" sz="135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algn="ctr"/>
            <a:r>
              <a:rPr lang="en-GB" sz="135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Visualisation</a:t>
            </a:r>
          </a:p>
        </p:txBody>
      </p:sp>
      <p:sp>
        <p:nvSpPr>
          <p:cNvPr id="17" name="Google Shape;344;p10">
            <a:extLst>
              <a:ext uri="{FF2B5EF4-FFF2-40B4-BE49-F238E27FC236}">
                <a16:creationId xmlns:a16="http://schemas.microsoft.com/office/drawing/2014/main" id="{06F6B275-9B02-F34C-B499-635F3366A734}"/>
              </a:ext>
            </a:extLst>
          </p:cNvPr>
          <p:cNvSpPr/>
          <p:nvPr/>
        </p:nvSpPr>
        <p:spPr>
          <a:xfrm>
            <a:off x="1909454" y="2599934"/>
            <a:ext cx="1211827" cy="797271"/>
          </a:xfrm>
          <a:prstGeom prst="roundRect">
            <a:avLst>
              <a:gd name="adj" fmla="val 16667"/>
            </a:avLst>
          </a:prstGeom>
          <a:solidFill>
            <a:srgbClr val="E18405"/>
          </a:solidFill>
          <a:ln w="158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135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EDA</a:t>
            </a:r>
          </a:p>
          <a:p>
            <a:pPr algn="ctr"/>
            <a:r>
              <a:rPr lang="en-GB" sz="135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Feature </a:t>
            </a:r>
            <a:r>
              <a:rPr lang="en-GB" sz="1350" dirty="0" err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Eng</a:t>
            </a:r>
            <a:endParaRPr lang="en-GB" sz="135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8" name="Google Shape;344;p10">
            <a:extLst>
              <a:ext uri="{FF2B5EF4-FFF2-40B4-BE49-F238E27FC236}">
                <a16:creationId xmlns:a16="http://schemas.microsoft.com/office/drawing/2014/main" id="{9BF6CCD4-2E78-6843-A08B-34C85EFF4C1C}"/>
              </a:ext>
            </a:extLst>
          </p:cNvPr>
          <p:cNvSpPr/>
          <p:nvPr/>
        </p:nvSpPr>
        <p:spPr>
          <a:xfrm>
            <a:off x="4764234" y="2599934"/>
            <a:ext cx="1211827" cy="797271"/>
          </a:xfrm>
          <a:prstGeom prst="roundRect">
            <a:avLst>
              <a:gd name="adj" fmla="val 16667"/>
            </a:avLst>
          </a:prstGeom>
          <a:solidFill>
            <a:srgbClr val="E18405"/>
          </a:solidFill>
          <a:ln w="158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135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Build</a:t>
            </a:r>
          </a:p>
          <a:p>
            <a:pPr algn="ctr"/>
            <a:r>
              <a:rPr lang="en-GB" sz="135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MODELs</a:t>
            </a:r>
          </a:p>
        </p:txBody>
      </p:sp>
      <p:sp>
        <p:nvSpPr>
          <p:cNvPr id="19" name="Google Shape;344;p10">
            <a:extLst>
              <a:ext uri="{FF2B5EF4-FFF2-40B4-BE49-F238E27FC236}">
                <a16:creationId xmlns:a16="http://schemas.microsoft.com/office/drawing/2014/main" id="{7DE66283-B879-364D-893D-0FAFC48D0570}"/>
              </a:ext>
            </a:extLst>
          </p:cNvPr>
          <p:cNvSpPr/>
          <p:nvPr/>
        </p:nvSpPr>
        <p:spPr>
          <a:xfrm>
            <a:off x="6162716" y="2588190"/>
            <a:ext cx="1211827" cy="797271"/>
          </a:xfrm>
          <a:prstGeom prst="roundRect">
            <a:avLst>
              <a:gd name="adj" fmla="val 16667"/>
            </a:avLst>
          </a:prstGeom>
          <a:solidFill>
            <a:srgbClr val="E18405"/>
          </a:solidFill>
          <a:ln w="158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135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Evaluation</a:t>
            </a:r>
          </a:p>
        </p:txBody>
      </p:sp>
      <p:pic>
        <p:nvPicPr>
          <p:cNvPr id="34" name="Graphic 33" descr="Database">
            <a:extLst>
              <a:ext uri="{FF2B5EF4-FFF2-40B4-BE49-F238E27FC236}">
                <a16:creationId xmlns:a16="http://schemas.microsoft.com/office/drawing/2014/main" id="{65BFC147-95A9-4F49-97BD-1746158F333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0624" y="1837255"/>
            <a:ext cx="685800" cy="685800"/>
          </a:xfrm>
          <a:prstGeom prst="rect">
            <a:avLst/>
          </a:prstGeom>
        </p:spPr>
      </p:pic>
      <p:pic>
        <p:nvPicPr>
          <p:cNvPr id="40" name="Graphic 39" descr="Head with gears">
            <a:extLst>
              <a:ext uri="{FF2B5EF4-FFF2-40B4-BE49-F238E27FC236}">
                <a16:creationId xmlns:a16="http://schemas.microsoft.com/office/drawing/2014/main" id="{1C4BD3D5-2B54-5B48-85BF-C1C018C130B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430" y="1837255"/>
            <a:ext cx="685800" cy="685800"/>
          </a:xfrm>
          <a:prstGeom prst="rect">
            <a:avLst/>
          </a:prstGeom>
        </p:spPr>
      </p:pic>
      <p:pic>
        <p:nvPicPr>
          <p:cNvPr id="44" name="Graphic 43" descr="Snake">
            <a:extLst>
              <a:ext uri="{FF2B5EF4-FFF2-40B4-BE49-F238E27FC236}">
                <a16:creationId xmlns:a16="http://schemas.microsoft.com/office/drawing/2014/main" id="{49F11DB0-41D4-DF43-B5AA-480154DA7C6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81861" y="1837255"/>
            <a:ext cx="685800" cy="685800"/>
          </a:xfrm>
          <a:prstGeom prst="rect">
            <a:avLst/>
          </a:prstGeom>
        </p:spPr>
      </p:pic>
      <p:sp>
        <p:nvSpPr>
          <p:cNvPr id="47" name="Google Shape;344;p10">
            <a:extLst>
              <a:ext uri="{FF2B5EF4-FFF2-40B4-BE49-F238E27FC236}">
                <a16:creationId xmlns:a16="http://schemas.microsoft.com/office/drawing/2014/main" id="{69C45854-FE2D-004D-9023-E0AAEE269435}"/>
              </a:ext>
            </a:extLst>
          </p:cNvPr>
          <p:cNvSpPr/>
          <p:nvPr/>
        </p:nvSpPr>
        <p:spPr>
          <a:xfrm>
            <a:off x="7561197" y="2588190"/>
            <a:ext cx="1211827" cy="797271"/>
          </a:xfrm>
          <a:prstGeom prst="roundRect">
            <a:avLst>
              <a:gd name="adj" fmla="val 16667"/>
            </a:avLst>
          </a:prstGeom>
          <a:solidFill>
            <a:srgbClr val="E18405"/>
          </a:solidFill>
          <a:ln w="158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AU" sz="135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IDEAs</a:t>
            </a:r>
            <a:endParaRPr lang="en-GB" sz="135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9" name="Graphic 48" descr="Group brainstorm">
            <a:extLst>
              <a:ext uri="{FF2B5EF4-FFF2-40B4-BE49-F238E27FC236}">
                <a16:creationId xmlns:a16="http://schemas.microsoft.com/office/drawing/2014/main" id="{6C8E9280-684B-DF49-AF8A-CDA29B9D583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24210" y="1837255"/>
            <a:ext cx="685800" cy="685800"/>
          </a:xfrm>
          <a:prstGeom prst="rect">
            <a:avLst/>
          </a:prstGeom>
        </p:spPr>
      </p:pic>
      <p:pic>
        <p:nvPicPr>
          <p:cNvPr id="51" name="Graphic 50" descr="Eye">
            <a:extLst>
              <a:ext uri="{FF2B5EF4-FFF2-40B4-BE49-F238E27FC236}">
                <a16:creationId xmlns:a16="http://schemas.microsoft.com/office/drawing/2014/main" id="{E5B21883-97A9-6F42-B348-198214598985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30754" y="1852813"/>
            <a:ext cx="685800" cy="685800"/>
          </a:xfrm>
          <a:prstGeom prst="rect">
            <a:avLst/>
          </a:prstGeom>
        </p:spPr>
      </p:pic>
      <p:pic>
        <p:nvPicPr>
          <p:cNvPr id="54" name="Graphic 53" descr="Bar chart">
            <a:extLst>
              <a:ext uri="{FF2B5EF4-FFF2-40B4-BE49-F238E27FC236}">
                <a16:creationId xmlns:a16="http://schemas.microsoft.com/office/drawing/2014/main" id="{88DE94D0-F7E5-BD4F-BC68-17B2B512C1C5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00185" y="1852813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87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F470-285A-A546-9B93-6F2D98802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471949"/>
            <a:ext cx="2750280" cy="41297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CC52668-BA49-FB47-AFC1-D960CBC07508}"/>
              </a:ext>
            </a:extLst>
          </p:cNvPr>
          <p:cNvGrpSpPr/>
          <p:nvPr/>
        </p:nvGrpSpPr>
        <p:grpSpPr>
          <a:xfrm>
            <a:off x="3963924" y="592874"/>
            <a:ext cx="4697730" cy="3957751"/>
            <a:chOff x="3963924" y="592874"/>
            <a:chExt cx="4697730" cy="3957751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CB532DB0-9E48-0843-AEB7-D38D4A30955B}"/>
                </a:ext>
              </a:extLst>
            </p:cNvPr>
            <p:cNvSpPr/>
            <p:nvPr/>
          </p:nvSpPr>
          <p:spPr>
            <a:xfrm>
              <a:off x="3963924" y="592874"/>
              <a:ext cx="4697730" cy="599625"/>
            </a:xfrm>
            <a:custGeom>
              <a:avLst/>
              <a:gdLst>
                <a:gd name="connsiteX0" fmla="*/ 0 w 4697730"/>
                <a:gd name="connsiteY0" fmla="*/ 99939 h 599625"/>
                <a:gd name="connsiteX1" fmla="*/ 99939 w 4697730"/>
                <a:gd name="connsiteY1" fmla="*/ 0 h 599625"/>
                <a:gd name="connsiteX2" fmla="*/ 4597791 w 4697730"/>
                <a:gd name="connsiteY2" fmla="*/ 0 h 599625"/>
                <a:gd name="connsiteX3" fmla="*/ 4697730 w 4697730"/>
                <a:gd name="connsiteY3" fmla="*/ 99939 h 599625"/>
                <a:gd name="connsiteX4" fmla="*/ 4697730 w 4697730"/>
                <a:gd name="connsiteY4" fmla="*/ 499686 h 599625"/>
                <a:gd name="connsiteX5" fmla="*/ 4597791 w 4697730"/>
                <a:gd name="connsiteY5" fmla="*/ 599625 h 599625"/>
                <a:gd name="connsiteX6" fmla="*/ 99939 w 4697730"/>
                <a:gd name="connsiteY6" fmla="*/ 599625 h 599625"/>
                <a:gd name="connsiteX7" fmla="*/ 0 w 4697730"/>
                <a:gd name="connsiteY7" fmla="*/ 499686 h 599625"/>
                <a:gd name="connsiteX8" fmla="*/ 0 w 4697730"/>
                <a:gd name="connsiteY8" fmla="*/ 99939 h 59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7730" h="599625">
                  <a:moveTo>
                    <a:pt x="0" y="99939"/>
                  </a:moveTo>
                  <a:cubicBezTo>
                    <a:pt x="0" y="44744"/>
                    <a:pt x="44744" y="0"/>
                    <a:pt x="99939" y="0"/>
                  </a:cubicBezTo>
                  <a:lnTo>
                    <a:pt x="4597791" y="0"/>
                  </a:lnTo>
                  <a:cubicBezTo>
                    <a:pt x="4652986" y="0"/>
                    <a:pt x="4697730" y="44744"/>
                    <a:pt x="4697730" y="99939"/>
                  </a:cubicBezTo>
                  <a:lnTo>
                    <a:pt x="4697730" y="499686"/>
                  </a:lnTo>
                  <a:cubicBezTo>
                    <a:pt x="4697730" y="554881"/>
                    <a:pt x="4652986" y="599625"/>
                    <a:pt x="4597791" y="599625"/>
                  </a:cubicBezTo>
                  <a:lnTo>
                    <a:pt x="99939" y="599625"/>
                  </a:lnTo>
                  <a:cubicBezTo>
                    <a:pt x="44744" y="599625"/>
                    <a:pt x="0" y="554881"/>
                    <a:pt x="0" y="499686"/>
                  </a:cubicBezTo>
                  <a:lnTo>
                    <a:pt x="0" y="99939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4521" tIns="124521" rIns="124521" bIns="124521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b="0" i="0" kern="1200"/>
                <a:t>Business Question</a:t>
              </a:r>
              <a:endParaRPr lang="en-US" sz="2500" kern="120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551BF0C8-63B4-6441-A185-1EB19295DCC4}"/>
                </a:ext>
              </a:extLst>
            </p:cNvPr>
            <p:cNvSpPr/>
            <p:nvPr/>
          </p:nvSpPr>
          <p:spPr>
            <a:xfrm>
              <a:off x="3963924" y="1264499"/>
              <a:ext cx="4697730" cy="599625"/>
            </a:xfrm>
            <a:custGeom>
              <a:avLst/>
              <a:gdLst>
                <a:gd name="connsiteX0" fmla="*/ 0 w 4697730"/>
                <a:gd name="connsiteY0" fmla="*/ 99939 h 599625"/>
                <a:gd name="connsiteX1" fmla="*/ 99939 w 4697730"/>
                <a:gd name="connsiteY1" fmla="*/ 0 h 599625"/>
                <a:gd name="connsiteX2" fmla="*/ 4597791 w 4697730"/>
                <a:gd name="connsiteY2" fmla="*/ 0 h 599625"/>
                <a:gd name="connsiteX3" fmla="*/ 4697730 w 4697730"/>
                <a:gd name="connsiteY3" fmla="*/ 99939 h 599625"/>
                <a:gd name="connsiteX4" fmla="*/ 4697730 w 4697730"/>
                <a:gd name="connsiteY4" fmla="*/ 499686 h 599625"/>
                <a:gd name="connsiteX5" fmla="*/ 4597791 w 4697730"/>
                <a:gd name="connsiteY5" fmla="*/ 599625 h 599625"/>
                <a:gd name="connsiteX6" fmla="*/ 99939 w 4697730"/>
                <a:gd name="connsiteY6" fmla="*/ 599625 h 599625"/>
                <a:gd name="connsiteX7" fmla="*/ 0 w 4697730"/>
                <a:gd name="connsiteY7" fmla="*/ 499686 h 599625"/>
                <a:gd name="connsiteX8" fmla="*/ 0 w 4697730"/>
                <a:gd name="connsiteY8" fmla="*/ 99939 h 59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7730" h="599625">
                  <a:moveTo>
                    <a:pt x="0" y="99939"/>
                  </a:moveTo>
                  <a:cubicBezTo>
                    <a:pt x="0" y="44744"/>
                    <a:pt x="44744" y="0"/>
                    <a:pt x="99939" y="0"/>
                  </a:cubicBezTo>
                  <a:lnTo>
                    <a:pt x="4597791" y="0"/>
                  </a:lnTo>
                  <a:cubicBezTo>
                    <a:pt x="4652986" y="0"/>
                    <a:pt x="4697730" y="44744"/>
                    <a:pt x="4697730" y="99939"/>
                  </a:cubicBezTo>
                  <a:lnTo>
                    <a:pt x="4697730" y="499686"/>
                  </a:lnTo>
                  <a:cubicBezTo>
                    <a:pt x="4697730" y="554881"/>
                    <a:pt x="4652986" y="599625"/>
                    <a:pt x="4597791" y="599625"/>
                  </a:cubicBezTo>
                  <a:lnTo>
                    <a:pt x="99939" y="599625"/>
                  </a:lnTo>
                  <a:cubicBezTo>
                    <a:pt x="44744" y="599625"/>
                    <a:pt x="0" y="554881"/>
                    <a:pt x="0" y="499686"/>
                  </a:cubicBezTo>
                  <a:lnTo>
                    <a:pt x="0" y="99939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1273292"/>
                <a:satOff val="2160"/>
                <a:lumOff val="-78"/>
                <a:alphaOff val="0"/>
              </a:schemeClr>
            </a:fillRef>
            <a:effectRef idx="0">
              <a:schemeClr val="accent2">
                <a:hueOff val="1273292"/>
                <a:satOff val="2160"/>
                <a:lumOff val="-7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4521" tIns="124521" rIns="124521" bIns="124521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b="0" i="0" kern="1200"/>
                <a:t>Project Pipeline</a:t>
              </a:r>
              <a:endParaRPr lang="en-US" sz="2500" kern="120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A67F7253-8259-4748-806E-6F259C695B9C}"/>
                </a:ext>
              </a:extLst>
            </p:cNvPr>
            <p:cNvSpPr/>
            <p:nvPr/>
          </p:nvSpPr>
          <p:spPr>
            <a:xfrm>
              <a:off x="3963924" y="1936125"/>
              <a:ext cx="4697730" cy="599625"/>
            </a:xfrm>
            <a:custGeom>
              <a:avLst/>
              <a:gdLst>
                <a:gd name="connsiteX0" fmla="*/ 0 w 4697730"/>
                <a:gd name="connsiteY0" fmla="*/ 99939 h 599625"/>
                <a:gd name="connsiteX1" fmla="*/ 99939 w 4697730"/>
                <a:gd name="connsiteY1" fmla="*/ 0 h 599625"/>
                <a:gd name="connsiteX2" fmla="*/ 4597791 w 4697730"/>
                <a:gd name="connsiteY2" fmla="*/ 0 h 599625"/>
                <a:gd name="connsiteX3" fmla="*/ 4697730 w 4697730"/>
                <a:gd name="connsiteY3" fmla="*/ 99939 h 599625"/>
                <a:gd name="connsiteX4" fmla="*/ 4697730 w 4697730"/>
                <a:gd name="connsiteY4" fmla="*/ 499686 h 599625"/>
                <a:gd name="connsiteX5" fmla="*/ 4597791 w 4697730"/>
                <a:gd name="connsiteY5" fmla="*/ 599625 h 599625"/>
                <a:gd name="connsiteX6" fmla="*/ 99939 w 4697730"/>
                <a:gd name="connsiteY6" fmla="*/ 599625 h 599625"/>
                <a:gd name="connsiteX7" fmla="*/ 0 w 4697730"/>
                <a:gd name="connsiteY7" fmla="*/ 499686 h 599625"/>
                <a:gd name="connsiteX8" fmla="*/ 0 w 4697730"/>
                <a:gd name="connsiteY8" fmla="*/ 99939 h 59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7730" h="599625">
                  <a:moveTo>
                    <a:pt x="0" y="99939"/>
                  </a:moveTo>
                  <a:cubicBezTo>
                    <a:pt x="0" y="44744"/>
                    <a:pt x="44744" y="0"/>
                    <a:pt x="99939" y="0"/>
                  </a:cubicBezTo>
                  <a:lnTo>
                    <a:pt x="4597791" y="0"/>
                  </a:lnTo>
                  <a:cubicBezTo>
                    <a:pt x="4652986" y="0"/>
                    <a:pt x="4697730" y="44744"/>
                    <a:pt x="4697730" y="99939"/>
                  </a:cubicBezTo>
                  <a:lnTo>
                    <a:pt x="4697730" y="499686"/>
                  </a:lnTo>
                  <a:cubicBezTo>
                    <a:pt x="4697730" y="554881"/>
                    <a:pt x="4652986" y="599625"/>
                    <a:pt x="4597791" y="599625"/>
                  </a:cubicBezTo>
                  <a:lnTo>
                    <a:pt x="99939" y="599625"/>
                  </a:lnTo>
                  <a:cubicBezTo>
                    <a:pt x="44744" y="599625"/>
                    <a:pt x="0" y="554881"/>
                    <a:pt x="0" y="499686"/>
                  </a:cubicBezTo>
                  <a:lnTo>
                    <a:pt x="0" y="99939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2546585"/>
                <a:satOff val="4320"/>
                <a:lumOff val="-157"/>
                <a:alphaOff val="0"/>
              </a:schemeClr>
            </a:fillRef>
            <a:effectRef idx="0">
              <a:schemeClr val="accent2">
                <a:hueOff val="2546585"/>
                <a:satOff val="4320"/>
                <a:lumOff val="-157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4521" tIns="124521" rIns="124521" bIns="124521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b="0" i="0" kern="1200"/>
                <a:t>Dataset</a:t>
              </a:r>
              <a:endParaRPr lang="en-US" sz="2500" kern="120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B12F3AB-F310-A748-B6C3-EB644DB3066B}"/>
                </a:ext>
              </a:extLst>
            </p:cNvPr>
            <p:cNvSpPr/>
            <p:nvPr/>
          </p:nvSpPr>
          <p:spPr>
            <a:xfrm>
              <a:off x="3963924" y="2607750"/>
              <a:ext cx="4697730" cy="599625"/>
            </a:xfrm>
            <a:custGeom>
              <a:avLst/>
              <a:gdLst>
                <a:gd name="connsiteX0" fmla="*/ 0 w 4697730"/>
                <a:gd name="connsiteY0" fmla="*/ 99939 h 599625"/>
                <a:gd name="connsiteX1" fmla="*/ 99939 w 4697730"/>
                <a:gd name="connsiteY1" fmla="*/ 0 h 599625"/>
                <a:gd name="connsiteX2" fmla="*/ 4597791 w 4697730"/>
                <a:gd name="connsiteY2" fmla="*/ 0 h 599625"/>
                <a:gd name="connsiteX3" fmla="*/ 4697730 w 4697730"/>
                <a:gd name="connsiteY3" fmla="*/ 99939 h 599625"/>
                <a:gd name="connsiteX4" fmla="*/ 4697730 w 4697730"/>
                <a:gd name="connsiteY4" fmla="*/ 499686 h 599625"/>
                <a:gd name="connsiteX5" fmla="*/ 4597791 w 4697730"/>
                <a:gd name="connsiteY5" fmla="*/ 599625 h 599625"/>
                <a:gd name="connsiteX6" fmla="*/ 99939 w 4697730"/>
                <a:gd name="connsiteY6" fmla="*/ 599625 h 599625"/>
                <a:gd name="connsiteX7" fmla="*/ 0 w 4697730"/>
                <a:gd name="connsiteY7" fmla="*/ 499686 h 599625"/>
                <a:gd name="connsiteX8" fmla="*/ 0 w 4697730"/>
                <a:gd name="connsiteY8" fmla="*/ 99939 h 59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7730" h="599625">
                  <a:moveTo>
                    <a:pt x="0" y="99939"/>
                  </a:moveTo>
                  <a:cubicBezTo>
                    <a:pt x="0" y="44744"/>
                    <a:pt x="44744" y="0"/>
                    <a:pt x="99939" y="0"/>
                  </a:cubicBezTo>
                  <a:lnTo>
                    <a:pt x="4597791" y="0"/>
                  </a:lnTo>
                  <a:cubicBezTo>
                    <a:pt x="4652986" y="0"/>
                    <a:pt x="4697730" y="44744"/>
                    <a:pt x="4697730" y="99939"/>
                  </a:cubicBezTo>
                  <a:lnTo>
                    <a:pt x="4697730" y="499686"/>
                  </a:lnTo>
                  <a:cubicBezTo>
                    <a:pt x="4697730" y="554881"/>
                    <a:pt x="4652986" y="599625"/>
                    <a:pt x="4597791" y="599625"/>
                  </a:cubicBezTo>
                  <a:lnTo>
                    <a:pt x="99939" y="599625"/>
                  </a:lnTo>
                  <a:cubicBezTo>
                    <a:pt x="44744" y="599625"/>
                    <a:pt x="0" y="554881"/>
                    <a:pt x="0" y="499686"/>
                  </a:cubicBezTo>
                  <a:lnTo>
                    <a:pt x="0" y="99939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3819877"/>
                <a:satOff val="6480"/>
                <a:lumOff val="-235"/>
                <a:alphaOff val="0"/>
              </a:schemeClr>
            </a:fillRef>
            <a:effectRef idx="0">
              <a:schemeClr val="accent2">
                <a:hueOff val="3819877"/>
                <a:satOff val="6480"/>
                <a:lumOff val="-23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4521" tIns="124521" rIns="124521" bIns="124521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500" kern="1200"/>
                <a:t>Visualisation</a:t>
              </a: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A4315C-28BC-4843-B188-D492354F6EC0}"/>
                </a:ext>
              </a:extLst>
            </p:cNvPr>
            <p:cNvSpPr/>
            <p:nvPr/>
          </p:nvSpPr>
          <p:spPr>
            <a:xfrm>
              <a:off x="3963924" y="3279375"/>
              <a:ext cx="4697730" cy="599625"/>
            </a:xfrm>
            <a:custGeom>
              <a:avLst/>
              <a:gdLst>
                <a:gd name="connsiteX0" fmla="*/ 0 w 4697730"/>
                <a:gd name="connsiteY0" fmla="*/ 99939 h 599625"/>
                <a:gd name="connsiteX1" fmla="*/ 99939 w 4697730"/>
                <a:gd name="connsiteY1" fmla="*/ 0 h 599625"/>
                <a:gd name="connsiteX2" fmla="*/ 4597791 w 4697730"/>
                <a:gd name="connsiteY2" fmla="*/ 0 h 599625"/>
                <a:gd name="connsiteX3" fmla="*/ 4697730 w 4697730"/>
                <a:gd name="connsiteY3" fmla="*/ 99939 h 599625"/>
                <a:gd name="connsiteX4" fmla="*/ 4697730 w 4697730"/>
                <a:gd name="connsiteY4" fmla="*/ 499686 h 599625"/>
                <a:gd name="connsiteX5" fmla="*/ 4597791 w 4697730"/>
                <a:gd name="connsiteY5" fmla="*/ 599625 h 599625"/>
                <a:gd name="connsiteX6" fmla="*/ 99939 w 4697730"/>
                <a:gd name="connsiteY6" fmla="*/ 599625 h 599625"/>
                <a:gd name="connsiteX7" fmla="*/ 0 w 4697730"/>
                <a:gd name="connsiteY7" fmla="*/ 499686 h 599625"/>
                <a:gd name="connsiteX8" fmla="*/ 0 w 4697730"/>
                <a:gd name="connsiteY8" fmla="*/ 99939 h 59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7730" h="599625">
                  <a:moveTo>
                    <a:pt x="0" y="99939"/>
                  </a:moveTo>
                  <a:cubicBezTo>
                    <a:pt x="0" y="44744"/>
                    <a:pt x="44744" y="0"/>
                    <a:pt x="99939" y="0"/>
                  </a:cubicBezTo>
                  <a:lnTo>
                    <a:pt x="4597791" y="0"/>
                  </a:lnTo>
                  <a:cubicBezTo>
                    <a:pt x="4652986" y="0"/>
                    <a:pt x="4697730" y="44744"/>
                    <a:pt x="4697730" y="99939"/>
                  </a:cubicBezTo>
                  <a:lnTo>
                    <a:pt x="4697730" y="499686"/>
                  </a:lnTo>
                  <a:cubicBezTo>
                    <a:pt x="4697730" y="554881"/>
                    <a:pt x="4652986" y="599625"/>
                    <a:pt x="4597791" y="599625"/>
                  </a:cubicBezTo>
                  <a:lnTo>
                    <a:pt x="99939" y="599625"/>
                  </a:lnTo>
                  <a:cubicBezTo>
                    <a:pt x="44744" y="599625"/>
                    <a:pt x="0" y="554881"/>
                    <a:pt x="0" y="499686"/>
                  </a:cubicBezTo>
                  <a:lnTo>
                    <a:pt x="0" y="99939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5093169"/>
                <a:satOff val="8640"/>
                <a:lumOff val="-314"/>
                <a:alphaOff val="0"/>
              </a:schemeClr>
            </a:fillRef>
            <a:effectRef idx="0">
              <a:schemeClr val="accent2">
                <a:hueOff val="5093169"/>
                <a:satOff val="8640"/>
                <a:lumOff val="-314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4521" tIns="124521" rIns="124521" bIns="124521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b="0" i="0" kern="1200"/>
                <a:t>Modelling</a:t>
              </a:r>
              <a:endParaRPr lang="en-US" sz="2500" kern="120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A8BDABC-E176-9849-8F33-ACAC7B01D2EC}"/>
                </a:ext>
              </a:extLst>
            </p:cNvPr>
            <p:cNvSpPr/>
            <p:nvPr/>
          </p:nvSpPr>
          <p:spPr>
            <a:xfrm>
              <a:off x="3963924" y="3951000"/>
              <a:ext cx="4697730" cy="599625"/>
            </a:xfrm>
            <a:custGeom>
              <a:avLst/>
              <a:gdLst>
                <a:gd name="connsiteX0" fmla="*/ 0 w 4697730"/>
                <a:gd name="connsiteY0" fmla="*/ 99939 h 599625"/>
                <a:gd name="connsiteX1" fmla="*/ 99939 w 4697730"/>
                <a:gd name="connsiteY1" fmla="*/ 0 h 599625"/>
                <a:gd name="connsiteX2" fmla="*/ 4597791 w 4697730"/>
                <a:gd name="connsiteY2" fmla="*/ 0 h 599625"/>
                <a:gd name="connsiteX3" fmla="*/ 4697730 w 4697730"/>
                <a:gd name="connsiteY3" fmla="*/ 99939 h 599625"/>
                <a:gd name="connsiteX4" fmla="*/ 4697730 w 4697730"/>
                <a:gd name="connsiteY4" fmla="*/ 499686 h 599625"/>
                <a:gd name="connsiteX5" fmla="*/ 4597791 w 4697730"/>
                <a:gd name="connsiteY5" fmla="*/ 599625 h 599625"/>
                <a:gd name="connsiteX6" fmla="*/ 99939 w 4697730"/>
                <a:gd name="connsiteY6" fmla="*/ 599625 h 599625"/>
                <a:gd name="connsiteX7" fmla="*/ 0 w 4697730"/>
                <a:gd name="connsiteY7" fmla="*/ 499686 h 599625"/>
                <a:gd name="connsiteX8" fmla="*/ 0 w 4697730"/>
                <a:gd name="connsiteY8" fmla="*/ 99939 h 59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7730" h="599625">
                  <a:moveTo>
                    <a:pt x="0" y="99939"/>
                  </a:moveTo>
                  <a:cubicBezTo>
                    <a:pt x="0" y="44744"/>
                    <a:pt x="44744" y="0"/>
                    <a:pt x="99939" y="0"/>
                  </a:cubicBezTo>
                  <a:lnTo>
                    <a:pt x="4597791" y="0"/>
                  </a:lnTo>
                  <a:cubicBezTo>
                    <a:pt x="4652986" y="0"/>
                    <a:pt x="4697730" y="44744"/>
                    <a:pt x="4697730" y="99939"/>
                  </a:cubicBezTo>
                  <a:lnTo>
                    <a:pt x="4697730" y="499686"/>
                  </a:lnTo>
                  <a:cubicBezTo>
                    <a:pt x="4697730" y="554881"/>
                    <a:pt x="4652986" y="599625"/>
                    <a:pt x="4597791" y="599625"/>
                  </a:cubicBezTo>
                  <a:lnTo>
                    <a:pt x="99939" y="599625"/>
                  </a:lnTo>
                  <a:cubicBezTo>
                    <a:pt x="44744" y="599625"/>
                    <a:pt x="0" y="554881"/>
                    <a:pt x="0" y="499686"/>
                  </a:cubicBezTo>
                  <a:lnTo>
                    <a:pt x="0" y="99939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6366461"/>
                <a:satOff val="10800"/>
                <a:lumOff val="-392"/>
                <a:alphaOff val="0"/>
              </a:schemeClr>
            </a:fillRef>
            <a:effectRef idx="0">
              <a:schemeClr val="accent2">
                <a:hueOff val="6366461"/>
                <a:satOff val="10800"/>
                <a:lumOff val="-39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4521" tIns="124521" rIns="124521" bIns="124521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b="0" i="0" kern="1200"/>
                <a:t>Outcome</a:t>
              </a:r>
              <a:endParaRPr lang="en-US" sz="25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103668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0E14-CC4B-6142-BA2F-993E01D8A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4072" y="471951"/>
            <a:ext cx="4939868" cy="9646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/>
            <a:r>
              <a:rPr lang="en-US" sz="4400" dirty="0">
                <a:solidFill>
                  <a:schemeClr val="tx1"/>
                </a:solidFill>
                <a:cs typeface="+mj-cs"/>
              </a:rPr>
              <a:t>Dataset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F9DC40-B8D3-884F-8068-02277A4F57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24073" y="1828800"/>
            <a:ext cx="4939867" cy="2839064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 algn="l" defTabSz="91440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cs typeface="+mn-cs"/>
              </a:rPr>
              <a:t>Data source</a:t>
            </a:r>
          </a:p>
          <a:p>
            <a:pPr lvl="1" indent="-228600" defTabSz="914400"/>
            <a:r>
              <a:rPr lang="en-US" sz="1100" dirty="0">
                <a:solidFill>
                  <a:schemeClr val="tx1"/>
                </a:solidFill>
              </a:rPr>
              <a:t>GCP Big Query Database</a:t>
            </a:r>
          </a:p>
          <a:p>
            <a:pPr lvl="2" indent="-228600" defTabSz="914400"/>
            <a:r>
              <a:rPr lang="en-US" sz="1100" dirty="0">
                <a:solidFill>
                  <a:schemeClr val="tx1"/>
                </a:solidFill>
              </a:rPr>
              <a:t>bigquery-public-data.new_york_taxi_trips.tlc_yellow_trips_2015 &amp; 2016</a:t>
            </a:r>
          </a:p>
          <a:p>
            <a:pPr lvl="2" indent="-228600" defTabSz="914400"/>
            <a:r>
              <a:rPr lang="en-US" sz="1100" dirty="0" err="1">
                <a:solidFill>
                  <a:schemeClr val="tx1"/>
                </a:solidFill>
              </a:rPr>
              <a:t>bigquery</a:t>
            </a:r>
            <a:r>
              <a:rPr lang="en-US" sz="1100" dirty="0">
                <a:solidFill>
                  <a:schemeClr val="tx1"/>
                </a:solidFill>
              </a:rPr>
              <a:t>-public-</a:t>
            </a:r>
            <a:r>
              <a:rPr lang="en-US" sz="1100" dirty="0" err="1">
                <a:solidFill>
                  <a:schemeClr val="tx1"/>
                </a:solidFill>
              </a:rPr>
              <a:t>data.geo_us_boundaries.zip_codes</a:t>
            </a:r>
            <a:endParaRPr lang="en-US" sz="1100" dirty="0">
              <a:solidFill>
                <a:schemeClr val="tx1"/>
              </a:solidFill>
            </a:endParaRPr>
          </a:p>
          <a:p>
            <a:pPr lvl="2" indent="-228600" defTabSz="914400"/>
            <a:r>
              <a:rPr lang="en-US" sz="1100" dirty="0">
                <a:solidFill>
                  <a:schemeClr val="tx1"/>
                </a:solidFill>
              </a:rPr>
              <a:t>Extracted specific features using SQL joining tables and BQ functions</a:t>
            </a:r>
          </a:p>
          <a:p>
            <a:pPr lvl="2" indent="-228600" defTabSz="914400"/>
            <a:r>
              <a:rPr lang="en-US" sz="1100" dirty="0">
                <a:solidFill>
                  <a:schemeClr val="tx1"/>
                </a:solidFill>
              </a:rPr>
              <a:t>Geo Metric conversation from </a:t>
            </a:r>
            <a:r>
              <a:rPr lang="en-US" sz="1100" dirty="0" err="1">
                <a:solidFill>
                  <a:schemeClr val="tx1"/>
                </a:solidFill>
              </a:rPr>
              <a:t>zip_codes</a:t>
            </a:r>
            <a:r>
              <a:rPr lang="en-US" sz="1100" dirty="0">
                <a:solidFill>
                  <a:schemeClr val="tx1"/>
                </a:solidFill>
              </a:rPr>
              <a:t> (</a:t>
            </a:r>
            <a:r>
              <a:rPr lang="en-US" sz="1100" dirty="0" err="1">
                <a:solidFill>
                  <a:schemeClr val="tx1"/>
                </a:solidFill>
              </a:rPr>
              <a:t>geopandas</a:t>
            </a:r>
            <a:r>
              <a:rPr lang="en-US" sz="1100" dirty="0">
                <a:solidFill>
                  <a:schemeClr val="tx1"/>
                </a:solidFill>
              </a:rPr>
              <a:t>)</a:t>
            </a:r>
          </a:p>
          <a:p>
            <a:pPr marL="628650" lvl="2" indent="0" defTabSz="914400">
              <a:buNone/>
            </a:pPr>
            <a:endParaRPr lang="en-US" sz="1100" dirty="0">
              <a:solidFill>
                <a:schemeClr val="tx1"/>
              </a:solidFill>
            </a:endParaRPr>
          </a:p>
          <a:p>
            <a:pPr lvl="1" indent="-228600" defTabSz="914400"/>
            <a:r>
              <a:rPr lang="en-US" sz="1100" dirty="0">
                <a:solidFill>
                  <a:schemeClr val="tx1"/>
                </a:solidFill>
              </a:rPr>
              <a:t>Kaggle</a:t>
            </a:r>
          </a:p>
          <a:p>
            <a:pPr lvl="2" indent="-228600" defTabSz="914400"/>
            <a:r>
              <a:rPr lang="en-US" sz="1100" dirty="0">
                <a:solidFill>
                  <a:schemeClr val="tx1"/>
                </a:solidFill>
              </a:rPr>
              <a:t>Historical hourly weather data</a:t>
            </a:r>
          </a:p>
          <a:p>
            <a:pPr lvl="2" indent="-228600" defTabSz="914400"/>
            <a:r>
              <a:rPr lang="en-US" sz="1100" dirty="0">
                <a:solidFill>
                  <a:schemeClr val="tx1"/>
                </a:solidFill>
              </a:rPr>
              <a:t>Extracting NY only for year 2015 and 2016</a:t>
            </a:r>
            <a:endParaRPr lang="en-US" sz="1100" dirty="0">
              <a:solidFill>
                <a:schemeClr val="tx1"/>
              </a:solidFill>
              <a:hlinkClick r:id="rId2"/>
            </a:endParaRPr>
          </a:p>
          <a:p>
            <a:pPr lvl="2" indent="-228600" defTabSz="914400"/>
            <a:r>
              <a:rPr lang="en-US" sz="1100" dirty="0">
                <a:solidFill>
                  <a:schemeClr val="tx1"/>
                </a:solidFill>
                <a:hlinkClick r:id="rId2"/>
              </a:rPr>
              <a:t>https://www.kaggle.com/selfishgene/historical-hourly-weather-data</a:t>
            </a:r>
            <a:endParaRPr lang="en-US" sz="1100" dirty="0">
              <a:solidFill>
                <a:schemeClr val="tx1"/>
              </a:solidFill>
            </a:endParaRPr>
          </a:p>
          <a:p>
            <a:pPr lvl="1" indent="-228600" defTabSz="914400"/>
            <a:endParaRPr lang="en-US" sz="1100" dirty="0">
              <a:solidFill>
                <a:schemeClr val="tx1"/>
              </a:solidFill>
            </a:endParaRPr>
          </a:p>
          <a:p>
            <a:pPr lvl="1" indent="-228600" defTabSz="914400"/>
            <a:r>
              <a:rPr lang="en-US" sz="1100" dirty="0">
                <a:solidFill>
                  <a:schemeClr val="tx1"/>
                </a:solidFill>
              </a:rPr>
              <a:t>Data merge and concatenation</a:t>
            </a:r>
          </a:p>
          <a:p>
            <a:pPr lvl="2" indent="-228600" defTabSz="914400"/>
            <a:r>
              <a:rPr lang="en-US" sz="1100" dirty="0">
                <a:solidFill>
                  <a:schemeClr val="tx1"/>
                </a:solidFill>
              </a:rPr>
              <a:t>Taxi data + weather data concatenated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E9D69F8-246B-44C7-81AA-B1C45FFC60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3476673" cy="5143490"/>
          </a:xfrm>
          <a:prstGeom prst="rect">
            <a:avLst/>
          </a:prstGeom>
          <a:effectLst/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1586337"/>
            <a:ext cx="4732020" cy="0"/>
          </a:xfrm>
          <a:prstGeom prst="line">
            <a:avLst/>
          </a:prstGeom>
          <a:ln w="19050">
            <a:solidFill>
              <a:srgbClr val="E8E9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1771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F470-285A-A546-9B93-6F2D98802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471949"/>
            <a:ext cx="2750280" cy="41297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5447E3E-ACFA-1640-83B1-41210EEDCBFE}"/>
              </a:ext>
            </a:extLst>
          </p:cNvPr>
          <p:cNvGrpSpPr/>
          <p:nvPr/>
        </p:nvGrpSpPr>
        <p:grpSpPr>
          <a:xfrm>
            <a:off x="3963924" y="592874"/>
            <a:ext cx="4697730" cy="3957751"/>
            <a:chOff x="3963924" y="592874"/>
            <a:chExt cx="4697730" cy="3957751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56D8EF08-FB1F-714F-9647-2E590C09B145}"/>
                </a:ext>
              </a:extLst>
            </p:cNvPr>
            <p:cNvSpPr/>
            <p:nvPr/>
          </p:nvSpPr>
          <p:spPr>
            <a:xfrm>
              <a:off x="3963924" y="592874"/>
              <a:ext cx="4697730" cy="599625"/>
            </a:xfrm>
            <a:custGeom>
              <a:avLst/>
              <a:gdLst>
                <a:gd name="connsiteX0" fmla="*/ 0 w 4697730"/>
                <a:gd name="connsiteY0" fmla="*/ 99939 h 599625"/>
                <a:gd name="connsiteX1" fmla="*/ 99939 w 4697730"/>
                <a:gd name="connsiteY1" fmla="*/ 0 h 599625"/>
                <a:gd name="connsiteX2" fmla="*/ 4597791 w 4697730"/>
                <a:gd name="connsiteY2" fmla="*/ 0 h 599625"/>
                <a:gd name="connsiteX3" fmla="*/ 4697730 w 4697730"/>
                <a:gd name="connsiteY3" fmla="*/ 99939 h 599625"/>
                <a:gd name="connsiteX4" fmla="*/ 4697730 w 4697730"/>
                <a:gd name="connsiteY4" fmla="*/ 499686 h 599625"/>
                <a:gd name="connsiteX5" fmla="*/ 4597791 w 4697730"/>
                <a:gd name="connsiteY5" fmla="*/ 599625 h 599625"/>
                <a:gd name="connsiteX6" fmla="*/ 99939 w 4697730"/>
                <a:gd name="connsiteY6" fmla="*/ 599625 h 599625"/>
                <a:gd name="connsiteX7" fmla="*/ 0 w 4697730"/>
                <a:gd name="connsiteY7" fmla="*/ 499686 h 599625"/>
                <a:gd name="connsiteX8" fmla="*/ 0 w 4697730"/>
                <a:gd name="connsiteY8" fmla="*/ 99939 h 59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7730" h="599625">
                  <a:moveTo>
                    <a:pt x="0" y="99939"/>
                  </a:moveTo>
                  <a:cubicBezTo>
                    <a:pt x="0" y="44744"/>
                    <a:pt x="44744" y="0"/>
                    <a:pt x="99939" y="0"/>
                  </a:cubicBezTo>
                  <a:lnTo>
                    <a:pt x="4597791" y="0"/>
                  </a:lnTo>
                  <a:cubicBezTo>
                    <a:pt x="4652986" y="0"/>
                    <a:pt x="4697730" y="44744"/>
                    <a:pt x="4697730" y="99939"/>
                  </a:cubicBezTo>
                  <a:lnTo>
                    <a:pt x="4697730" y="499686"/>
                  </a:lnTo>
                  <a:cubicBezTo>
                    <a:pt x="4697730" y="554881"/>
                    <a:pt x="4652986" y="599625"/>
                    <a:pt x="4597791" y="599625"/>
                  </a:cubicBezTo>
                  <a:lnTo>
                    <a:pt x="99939" y="599625"/>
                  </a:lnTo>
                  <a:cubicBezTo>
                    <a:pt x="44744" y="599625"/>
                    <a:pt x="0" y="554881"/>
                    <a:pt x="0" y="499686"/>
                  </a:cubicBezTo>
                  <a:lnTo>
                    <a:pt x="0" y="99939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4521" tIns="124521" rIns="124521" bIns="124521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b="0" i="0" kern="1200" dirty="0"/>
                <a:t>Business Question</a:t>
              </a:r>
              <a:endParaRPr lang="en-US" sz="2500" kern="1200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7317C96-295A-7446-8683-F0E00DA8B1DD}"/>
                </a:ext>
              </a:extLst>
            </p:cNvPr>
            <p:cNvSpPr/>
            <p:nvPr/>
          </p:nvSpPr>
          <p:spPr>
            <a:xfrm>
              <a:off x="3963924" y="1264499"/>
              <a:ext cx="4697730" cy="599625"/>
            </a:xfrm>
            <a:custGeom>
              <a:avLst/>
              <a:gdLst>
                <a:gd name="connsiteX0" fmla="*/ 0 w 4697730"/>
                <a:gd name="connsiteY0" fmla="*/ 99939 h 599625"/>
                <a:gd name="connsiteX1" fmla="*/ 99939 w 4697730"/>
                <a:gd name="connsiteY1" fmla="*/ 0 h 599625"/>
                <a:gd name="connsiteX2" fmla="*/ 4597791 w 4697730"/>
                <a:gd name="connsiteY2" fmla="*/ 0 h 599625"/>
                <a:gd name="connsiteX3" fmla="*/ 4697730 w 4697730"/>
                <a:gd name="connsiteY3" fmla="*/ 99939 h 599625"/>
                <a:gd name="connsiteX4" fmla="*/ 4697730 w 4697730"/>
                <a:gd name="connsiteY4" fmla="*/ 499686 h 599625"/>
                <a:gd name="connsiteX5" fmla="*/ 4597791 w 4697730"/>
                <a:gd name="connsiteY5" fmla="*/ 599625 h 599625"/>
                <a:gd name="connsiteX6" fmla="*/ 99939 w 4697730"/>
                <a:gd name="connsiteY6" fmla="*/ 599625 h 599625"/>
                <a:gd name="connsiteX7" fmla="*/ 0 w 4697730"/>
                <a:gd name="connsiteY7" fmla="*/ 499686 h 599625"/>
                <a:gd name="connsiteX8" fmla="*/ 0 w 4697730"/>
                <a:gd name="connsiteY8" fmla="*/ 99939 h 59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7730" h="599625">
                  <a:moveTo>
                    <a:pt x="0" y="99939"/>
                  </a:moveTo>
                  <a:cubicBezTo>
                    <a:pt x="0" y="44744"/>
                    <a:pt x="44744" y="0"/>
                    <a:pt x="99939" y="0"/>
                  </a:cubicBezTo>
                  <a:lnTo>
                    <a:pt x="4597791" y="0"/>
                  </a:lnTo>
                  <a:cubicBezTo>
                    <a:pt x="4652986" y="0"/>
                    <a:pt x="4697730" y="44744"/>
                    <a:pt x="4697730" y="99939"/>
                  </a:cubicBezTo>
                  <a:lnTo>
                    <a:pt x="4697730" y="499686"/>
                  </a:lnTo>
                  <a:cubicBezTo>
                    <a:pt x="4697730" y="554881"/>
                    <a:pt x="4652986" y="599625"/>
                    <a:pt x="4597791" y="599625"/>
                  </a:cubicBezTo>
                  <a:lnTo>
                    <a:pt x="99939" y="599625"/>
                  </a:lnTo>
                  <a:cubicBezTo>
                    <a:pt x="44744" y="599625"/>
                    <a:pt x="0" y="554881"/>
                    <a:pt x="0" y="499686"/>
                  </a:cubicBezTo>
                  <a:lnTo>
                    <a:pt x="0" y="99939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1273292"/>
                <a:satOff val="2160"/>
                <a:lumOff val="-78"/>
                <a:alphaOff val="0"/>
              </a:schemeClr>
            </a:fillRef>
            <a:effectRef idx="0">
              <a:schemeClr val="accent2">
                <a:hueOff val="1273292"/>
                <a:satOff val="2160"/>
                <a:lumOff val="-7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4521" tIns="124521" rIns="124521" bIns="124521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b="0" i="0" kern="1200"/>
                <a:t>Project Pipeline</a:t>
              </a:r>
              <a:endParaRPr lang="en-US" sz="2500" kern="120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3C058B50-9696-E248-9E46-82DD2328B62A}"/>
                </a:ext>
              </a:extLst>
            </p:cNvPr>
            <p:cNvSpPr/>
            <p:nvPr/>
          </p:nvSpPr>
          <p:spPr>
            <a:xfrm>
              <a:off x="3963924" y="1936125"/>
              <a:ext cx="4697730" cy="599625"/>
            </a:xfrm>
            <a:custGeom>
              <a:avLst/>
              <a:gdLst>
                <a:gd name="connsiteX0" fmla="*/ 0 w 4697730"/>
                <a:gd name="connsiteY0" fmla="*/ 99939 h 599625"/>
                <a:gd name="connsiteX1" fmla="*/ 99939 w 4697730"/>
                <a:gd name="connsiteY1" fmla="*/ 0 h 599625"/>
                <a:gd name="connsiteX2" fmla="*/ 4597791 w 4697730"/>
                <a:gd name="connsiteY2" fmla="*/ 0 h 599625"/>
                <a:gd name="connsiteX3" fmla="*/ 4697730 w 4697730"/>
                <a:gd name="connsiteY3" fmla="*/ 99939 h 599625"/>
                <a:gd name="connsiteX4" fmla="*/ 4697730 w 4697730"/>
                <a:gd name="connsiteY4" fmla="*/ 499686 h 599625"/>
                <a:gd name="connsiteX5" fmla="*/ 4597791 w 4697730"/>
                <a:gd name="connsiteY5" fmla="*/ 599625 h 599625"/>
                <a:gd name="connsiteX6" fmla="*/ 99939 w 4697730"/>
                <a:gd name="connsiteY6" fmla="*/ 599625 h 599625"/>
                <a:gd name="connsiteX7" fmla="*/ 0 w 4697730"/>
                <a:gd name="connsiteY7" fmla="*/ 499686 h 599625"/>
                <a:gd name="connsiteX8" fmla="*/ 0 w 4697730"/>
                <a:gd name="connsiteY8" fmla="*/ 99939 h 59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7730" h="599625">
                  <a:moveTo>
                    <a:pt x="0" y="99939"/>
                  </a:moveTo>
                  <a:cubicBezTo>
                    <a:pt x="0" y="44744"/>
                    <a:pt x="44744" y="0"/>
                    <a:pt x="99939" y="0"/>
                  </a:cubicBezTo>
                  <a:lnTo>
                    <a:pt x="4597791" y="0"/>
                  </a:lnTo>
                  <a:cubicBezTo>
                    <a:pt x="4652986" y="0"/>
                    <a:pt x="4697730" y="44744"/>
                    <a:pt x="4697730" y="99939"/>
                  </a:cubicBezTo>
                  <a:lnTo>
                    <a:pt x="4697730" y="499686"/>
                  </a:lnTo>
                  <a:cubicBezTo>
                    <a:pt x="4697730" y="554881"/>
                    <a:pt x="4652986" y="599625"/>
                    <a:pt x="4597791" y="599625"/>
                  </a:cubicBezTo>
                  <a:lnTo>
                    <a:pt x="99939" y="599625"/>
                  </a:lnTo>
                  <a:cubicBezTo>
                    <a:pt x="44744" y="599625"/>
                    <a:pt x="0" y="554881"/>
                    <a:pt x="0" y="499686"/>
                  </a:cubicBezTo>
                  <a:lnTo>
                    <a:pt x="0" y="99939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2546585"/>
                <a:satOff val="4320"/>
                <a:lumOff val="-157"/>
                <a:alphaOff val="0"/>
              </a:schemeClr>
            </a:fillRef>
            <a:effectRef idx="0">
              <a:schemeClr val="accent2">
                <a:hueOff val="2546585"/>
                <a:satOff val="4320"/>
                <a:lumOff val="-157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4521" tIns="124521" rIns="124521" bIns="124521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b="0" i="0" kern="1200" dirty="0"/>
                <a:t>Dataset</a:t>
              </a:r>
              <a:endParaRPr lang="en-US" sz="2500" kern="120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91C8105E-5241-1F4A-888E-F5D3B59B6FEA}"/>
                </a:ext>
              </a:extLst>
            </p:cNvPr>
            <p:cNvSpPr/>
            <p:nvPr/>
          </p:nvSpPr>
          <p:spPr>
            <a:xfrm>
              <a:off x="3963924" y="2607750"/>
              <a:ext cx="4697730" cy="599625"/>
            </a:xfrm>
            <a:custGeom>
              <a:avLst/>
              <a:gdLst>
                <a:gd name="connsiteX0" fmla="*/ 0 w 4697730"/>
                <a:gd name="connsiteY0" fmla="*/ 99939 h 599625"/>
                <a:gd name="connsiteX1" fmla="*/ 99939 w 4697730"/>
                <a:gd name="connsiteY1" fmla="*/ 0 h 599625"/>
                <a:gd name="connsiteX2" fmla="*/ 4597791 w 4697730"/>
                <a:gd name="connsiteY2" fmla="*/ 0 h 599625"/>
                <a:gd name="connsiteX3" fmla="*/ 4697730 w 4697730"/>
                <a:gd name="connsiteY3" fmla="*/ 99939 h 599625"/>
                <a:gd name="connsiteX4" fmla="*/ 4697730 w 4697730"/>
                <a:gd name="connsiteY4" fmla="*/ 499686 h 599625"/>
                <a:gd name="connsiteX5" fmla="*/ 4597791 w 4697730"/>
                <a:gd name="connsiteY5" fmla="*/ 599625 h 599625"/>
                <a:gd name="connsiteX6" fmla="*/ 99939 w 4697730"/>
                <a:gd name="connsiteY6" fmla="*/ 599625 h 599625"/>
                <a:gd name="connsiteX7" fmla="*/ 0 w 4697730"/>
                <a:gd name="connsiteY7" fmla="*/ 499686 h 599625"/>
                <a:gd name="connsiteX8" fmla="*/ 0 w 4697730"/>
                <a:gd name="connsiteY8" fmla="*/ 99939 h 59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7730" h="599625">
                  <a:moveTo>
                    <a:pt x="0" y="99939"/>
                  </a:moveTo>
                  <a:cubicBezTo>
                    <a:pt x="0" y="44744"/>
                    <a:pt x="44744" y="0"/>
                    <a:pt x="99939" y="0"/>
                  </a:cubicBezTo>
                  <a:lnTo>
                    <a:pt x="4597791" y="0"/>
                  </a:lnTo>
                  <a:cubicBezTo>
                    <a:pt x="4652986" y="0"/>
                    <a:pt x="4697730" y="44744"/>
                    <a:pt x="4697730" y="99939"/>
                  </a:cubicBezTo>
                  <a:lnTo>
                    <a:pt x="4697730" y="499686"/>
                  </a:lnTo>
                  <a:cubicBezTo>
                    <a:pt x="4697730" y="554881"/>
                    <a:pt x="4652986" y="599625"/>
                    <a:pt x="4597791" y="599625"/>
                  </a:cubicBezTo>
                  <a:lnTo>
                    <a:pt x="99939" y="599625"/>
                  </a:lnTo>
                  <a:cubicBezTo>
                    <a:pt x="44744" y="599625"/>
                    <a:pt x="0" y="554881"/>
                    <a:pt x="0" y="499686"/>
                  </a:cubicBezTo>
                  <a:lnTo>
                    <a:pt x="0" y="99939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3819877"/>
                <a:satOff val="6480"/>
                <a:lumOff val="-235"/>
                <a:alphaOff val="0"/>
              </a:schemeClr>
            </a:fillRef>
            <a:effectRef idx="0">
              <a:schemeClr val="accent2">
                <a:hueOff val="3819877"/>
                <a:satOff val="6480"/>
                <a:lumOff val="-23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4521" tIns="124521" rIns="124521" bIns="124521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500" b="0" kern="1200" dirty="0"/>
                <a:t>Visualisation</a:t>
              </a: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503ACAC-00A2-5F4C-BFFC-4EE855195C5A}"/>
                </a:ext>
              </a:extLst>
            </p:cNvPr>
            <p:cNvSpPr/>
            <p:nvPr/>
          </p:nvSpPr>
          <p:spPr>
            <a:xfrm>
              <a:off x="3963924" y="3279375"/>
              <a:ext cx="4697730" cy="599625"/>
            </a:xfrm>
            <a:custGeom>
              <a:avLst/>
              <a:gdLst>
                <a:gd name="connsiteX0" fmla="*/ 0 w 4697730"/>
                <a:gd name="connsiteY0" fmla="*/ 99939 h 599625"/>
                <a:gd name="connsiteX1" fmla="*/ 99939 w 4697730"/>
                <a:gd name="connsiteY1" fmla="*/ 0 h 599625"/>
                <a:gd name="connsiteX2" fmla="*/ 4597791 w 4697730"/>
                <a:gd name="connsiteY2" fmla="*/ 0 h 599625"/>
                <a:gd name="connsiteX3" fmla="*/ 4697730 w 4697730"/>
                <a:gd name="connsiteY3" fmla="*/ 99939 h 599625"/>
                <a:gd name="connsiteX4" fmla="*/ 4697730 w 4697730"/>
                <a:gd name="connsiteY4" fmla="*/ 499686 h 599625"/>
                <a:gd name="connsiteX5" fmla="*/ 4597791 w 4697730"/>
                <a:gd name="connsiteY5" fmla="*/ 599625 h 599625"/>
                <a:gd name="connsiteX6" fmla="*/ 99939 w 4697730"/>
                <a:gd name="connsiteY6" fmla="*/ 599625 h 599625"/>
                <a:gd name="connsiteX7" fmla="*/ 0 w 4697730"/>
                <a:gd name="connsiteY7" fmla="*/ 499686 h 599625"/>
                <a:gd name="connsiteX8" fmla="*/ 0 w 4697730"/>
                <a:gd name="connsiteY8" fmla="*/ 99939 h 59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7730" h="599625">
                  <a:moveTo>
                    <a:pt x="0" y="99939"/>
                  </a:moveTo>
                  <a:cubicBezTo>
                    <a:pt x="0" y="44744"/>
                    <a:pt x="44744" y="0"/>
                    <a:pt x="99939" y="0"/>
                  </a:cubicBezTo>
                  <a:lnTo>
                    <a:pt x="4597791" y="0"/>
                  </a:lnTo>
                  <a:cubicBezTo>
                    <a:pt x="4652986" y="0"/>
                    <a:pt x="4697730" y="44744"/>
                    <a:pt x="4697730" y="99939"/>
                  </a:cubicBezTo>
                  <a:lnTo>
                    <a:pt x="4697730" y="499686"/>
                  </a:lnTo>
                  <a:cubicBezTo>
                    <a:pt x="4697730" y="554881"/>
                    <a:pt x="4652986" y="599625"/>
                    <a:pt x="4597791" y="599625"/>
                  </a:cubicBezTo>
                  <a:lnTo>
                    <a:pt x="99939" y="599625"/>
                  </a:lnTo>
                  <a:cubicBezTo>
                    <a:pt x="44744" y="599625"/>
                    <a:pt x="0" y="554881"/>
                    <a:pt x="0" y="499686"/>
                  </a:cubicBezTo>
                  <a:lnTo>
                    <a:pt x="0" y="99939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5093169"/>
                <a:satOff val="8640"/>
                <a:lumOff val="-314"/>
                <a:alphaOff val="0"/>
              </a:schemeClr>
            </a:fillRef>
            <a:effectRef idx="0">
              <a:schemeClr val="accent2">
                <a:hueOff val="5093169"/>
                <a:satOff val="8640"/>
                <a:lumOff val="-314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4521" tIns="124521" rIns="124521" bIns="124521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b="0" i="0" kern="1200"/>
                <a:t>Modelling</a:t>
              </a:r>
              <a:endParaRPr lang="en-US" sz="2500" kern="120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7EEC047-F19E-A144-B3F9-59C4304333CC}"/>
                </a:ext>
              </a:extLst>
            </p:cNvPr>
            <p:cNvSpPr/>
            <p:nvPr/>
          </p:nvSpPr>
          <p:spPr>
            <a:xfrm>
              <a:off x="3963924" y="3951000"/>
              <a:ext cx="4697730" cy="599625"/>
            </a:xfrm>
            <a:custGeom>
              <a:avLst/>
              <a:gdLst>
                <a:gd name="connsiteX0" fmla="*/ 0 w 4697730"/>
                <a:gd name="connsiteY0" fmla="*/ 99939 h 599625"/>
                <a:gd name="connsiteX1" fmla="*/ 99939 w 4697730"/>
                <a:gd name="connsiteY1" fmla="*/ 0 h 599625"/>
                <a:gd name="connsiteX2" fmla="*/ 4597791 w 4697730"/>
                <a:gd name="connsiteY2" fmla="*/ 0 h 599625"/>
                <a:gd name="connsiteX3" fmla="*/ 4697730 w 4697730"/>
                <a:gd name="connsiteY3" fmla="*/ 99939 h 599625"/>
                <a:gd name="connsiteX4" fmla="*/ 4697730 w 4697730"/>
                <a:gd name="connsiteY4" fmla="*/ 499686 h 599625"/>
                <a:gd name="connsiteX5" fmla="*/ 4597791 w 4697730"/>
                <a:gd name="connsiteY5" fmla="*/ 599625 h 599625"/>
                <a:gd name="connsiteX6" fmla="*/ 99939 w 4697730"/>
                <a:gd name="connsiteY6" fmla="*/ 599625 h 599625"/>
                <a:gd name="connsiteX7" fmla="*/ 0 w 4697730"/>
                <a:gd name="connsiteY7" fmla="*/ 499686 h 599625"/>
                <a:gd name="connsiteX8" fmla="*/ 0 w 4697730"/>
                <a:gd name="connsiteY8" fmla="*/ 99939 h 59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7730" h="599625">
                  <a:moveTo>
                    <a:pt x="0" y="99939"/>
                  </a:moveTo>
                  <a:cubicBezTo>
                    <a:pt x="0" y="44744"/>
                    <a:pt x="44744" y="0"/>
                    <a:pt x="99939" y="0"/>
                  </a:cubicBezTo>
                  <a:lnTo>
                    <a:pt x="4597791" y="0"/>
                  </a:lnTo>
                  <a:cubicBezTo>
                    <a:pt x="4652986" y="0"/>
                    <a:pt x="4697730" y="44744"/>
                    <a:pt x="4697730" y="99939"/>
                  </a:cubicBezTo>
                  <a:lnTo>
                    <a:pt x="4697730" y="499686"/>
                  </a:lnTo>
                  <a:cubicBezTo>
                    <a:pt x="4697730" y="554881"/>
                    <a:pt x="4652986" y="599625"/>
                    <a:pt x="4597791" y="599625"/>
                  </a:cubicBezTo>
                  <a:lnTo>
                    <a:pt x="99939" y="599625"/>
                  </a:lnTo>
                  <a:cubicBezTo>
                    <a:pt x="44744" y="599625"/>
                    <a:pt x="0" y="554881"/>
                    <a:pt x="0" y="499686"/>
                  </a:cubicBezTo>
                  <a:lnTo>
                    <a:pt x="0" y="99939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6366461"/>
                <a:satOff val="10800"/>
                <a:lumOff val="-392"/>
                <a:alphaOff val="0"/>
              </a:schemeClr>
            </a:fillRef>
            <a:effectRef idx="0">
              <a:schemeClr val="accent2">
                <a:hueOff val="6366461"/>
                <a:satOff val="10800"/>
                <a:lumOff val="-39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4521" tIns="124521" rIns="124521" bIns="124521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b="0" i="0" kern="1200"/>
                <a:t>Outcome</a:t>
              </a:r>
              <a:endParaRPr lang="en-US" sz="25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57141371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Theme">
  <a:themeElements>
    <a:clrScheme name="Custom 9m 1">
      <a:dk1>
        <a:srgbClr val="4C4C4C"/>
      </a:dk1>
      <a:lt1>
        <a:srgbClr val="FFFFFF"/>
      </a:lt1>
      <a:dk2>
        <a:srgbClr val="5D176A"/>
      </a:dk2>
      <a:lt2>
        <a:srgbClr val="4C4C4C"/>
      </a:lt2>
      <a:accent1>
        <a:srgbClr val="5D176A"/>
      </a:accent1>
      <a:accent2>
        <a:srgbClr val="494949"/>
      </a:accent2>
      <a:accent3>
        <a:srgbClr val="C7C7C7"/>
      </a:accent3>
      <a:accent4>
        <a:srgbClr val="0092D9"/>
      </a:accent4>
      <a:accent5>
        <a:srgbClr val="66C4F2"/>
      </a:accent5>
      <a:accent6>
        <a:srgbClr val="AEBF1E"/>
      </a:accent6>
      <a:hlink>
        <a:srgbClr val="4A1257"/>
      </a:hlink>
      <a:folHlink>
        <a:srgbClr val="9ADDF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Theme" id="{C8F4584F-1311-BC4F-8284-115F7A0E2C4E}" vid="{7B262465-2B03-8D40-902A-CAB348DF21FF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webextensions/webextension1.xml><?xml version="1.0" encoding="utf-8"?>
<we:webextension xmlns:we="http://schemas.microsoft.com/office/webextensions/webextension/2010/11" id="{12367441-693F-CC4D-80F9-576CB29FCCA6}">
  <we:reference id="wa104295828" version="1.6.0.0" store="en-GB" storeType="OMEX"/>
  <we:alternateReferences>
    <we:reference id="WA104295828" version="1.6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plotly.com/~sangdonlee12/8/&quot;,&quot;values&quot;:{},&quot;data&quot;:{&quot;uri&quot;:&quot;plotly.com/~sangdonlee12/8/&quot;},&quot;secure&quot;:false}],&quot;name&quot;:&quot;plotly.com/~sangdonlee12/8/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E79B81A2-7355-6B48-90C6-C710EA17082B}">
  <we:reference id="wa104295828" version="1.6.0.0" store="en-GB" storeType="OMEX"/>
  <we:alternateReferences>
    <we:reference id="wa104295828" version="1.6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apacps.s3-ap-southeast-1.amazonaws.com/nyc_heatmap.html&quot;,&quot;values&quot;:{},&quot;data&quot;:{&quot;uri&quot;:&quot;apacps.s3-ap-southeast-1.amazonaws.com/nyc_heatmap.html&quot;},&quot;secure&quot;:false}],&quot;name&quot;:&quot;apacps.s3-ap-southeast-1.amazonaws.com/nyc_heatmap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1502</TotalTime>
  <Words>389</Words>
  <Application>Microsoft Macintosh PowerPoint</Application>
  <PresentationFormat>On-screen Show (16:9)</PresentationFormat>
  <Paragraphs>148</Paragraphs>
  <Slides>21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Twentieth Century</vt:lpstr>
      <vt:lpstr>Arial</vt:lpstr>
      <vt:lpstr>Calibri</vt:lpstr>
      <vt:lpstr>Calibri Light</vt:lpstr>
      <vt:lpstr>Century Gothic</vt:lpstr>
      <vt:lpstr>Helvetica Light</vt:lpstr>
      <vt:lpstr>Wingdings</vt:lpstr>
      <vt:lpstr>defaultTheme</vt:lpstr>
      <vt:lpstr>Office Theme</vt:lpstr>
      <vt:lpstr>NYC TAXI DEMAND PREDICTION  Mini Project 3 Sang Don Lee 31/10/2020</vt:lpstr>
      <vt:lpstr>AGENDA</vt:lpstr>
      <vt:lpstr>Business Question</vt:lpstr>
      <vt:lpstr>New York City  Boroughs Map</vt:lpstr>
      <vt:lpstr>AGENDA</vt:lpstr>
      <vt:lpstr>Project Pipeline</vt:lpstr>
      <vt:lpstr>AGENDA</vt:lpstr>
      <vt:lpstr>Dataset </vt:lpstr>
      <vt:lpstr>AGENDA</vt:lpstr>
      <vt:lpstr>PowerPoint Presentation</vt:lpstr>
      <vt:lpstr>What happened??</vt:lpstr>
      <vt:lpstr>Hourly Demand Weekend is matter?</vt:lpstr>
      <vt:lpstr>Pickup Area Heatmap</vt:lpstr>
      <vt:lpstr>AGENDA</vt:lpstr>
      <vt:lpstr>Models </vt:lpstr>
      <vt:lpstr>Feature Imporatance</vt:lpstr>
      <vt:lpstr>Prediction vs True</vt:lpstr>
      <vt:lpstr>Week or Weekend?</vt:lpstr>
      <vt:lpstr>AGENDA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NYC TAXI DEMAND PREDICTION  Mini Project 3 Sang Don Lee 31/10/2020</dc:title>
  <dc:creator>Don L</dc:creator>
  <cp:lastModifiedBy>Don L</cp:lastModifiedBy>
  <cp:revision>8</cp:revision>
  <dcterms:created xsi:type="dcterms:W3CDTF">2020-10-30T02:49:04Z</dcterms:created>
  <dcterms:modified xsi:type="dcterms:W3CDTF">2020-10-31T03:52:41Z</dcterms:modified>
</cp:coreProperties>
</file>